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325" r:id="rId3"/>
    <p:sldId id="329" r:id="rId4"/>
    <p:sldId id="267" r:id="rId5"/>
    <p:sldId id="311" r:id="rId6"/>
    <p:sldId id="312" r:id="rId7"/>
    <p:sldId id="313" r:id="rId8"/>
    <p:sldId id="314" r:id="rId9"/>
    <p:sldId id="315" r:id="rId10"/>
    <p:sldId id="307" r:id="rId11"/>
    <p:sldId id="308" r:id="rId12"/>
    <p:sldId id="276" r:id="rId13"/>
    <p:sldId id="317" r:id="rId14"/>
    <p:sldId id="318" r:id="rId15"/>
    <p:sldId id="335" r:id="rId16"/>
    <p:sldId id="337" r:id="rId17"/>
    <p:sldId id="338" r:id="rId18"/>
    <p:sldId id="355" r:id="rId19"/>
    <p:sldId id="353" r:id="rId20"/>
    <p:sldId id="340" r:id="rId21"/>
    <p:sldId id="297" r:id="rId22"/>
    <p:sldId id="341" r:id="rId23"/>
    <p:sldId id="339" r:id="rId24"/>
    <p:sldId id="261" r:id="rId25"/>
    <p:sldId id="263" r:id="rId26"/>
    <p:sldId id="300" r:id="rId27"/>
    <p:sldId id="348" r:id="rId28"/>
    <p:sldId id="301" r:id="rId29"/>
    <p:sldId id="349" r:id="rId30"/>
    <p:sldId id="302" r:id="rId31"/>
    <p:sldId id="352" r:id="rId32"/>
    <p:sldId id="350" r:id="rId33"/>
    <p:sldId id="351" r:id="rId34"/>
    <p:sldId id="334" r:id="rId35"/>
    <p:sldId id="333" r:id="rId36"/>
    <p:sldId id="303" r:id="rId37"/>
    <p:sldId id="275" r:id="rId38"/>
    <p:sldId id="277" r:id="rId39"/>
    <p:sldId id="279" r:id="rId40"/>
    <p:sldId id="278" r:id="rId41"/>
    <p:sldId id="281" r:id="rId42"/>
    <p:sldId id="280" r:id="rId43"/>
    <p:sldId id="282" r:id="rId44"/>
    <p:sldId id="283" r:id="rId45"/>
    <p:sldId id="284" r:id="rId46"/>
    <p:sldId id="304" r:id="rId47"/>
    <p:sldId id="285" r:id="rId48"/>
    <p:sldId id="286" r:id="rId49"/>
    <p:sldId id="287" r:id="rId50"/>
    <p:sldId id="288" r:id="rId51"/>
    <p:sldId id="305" r:id="rId52"/>
    <p:sldId id="289" r:id="rId53"/>
    <p:sldId id="290" r:id="rId54"/>
    <p:sldId id="291" r:id="rId55"/>
    <p:sldId id="292" r:id="rId56"/>
    <p:sldId id="293" r:id="rId57"/>
    <p:sldId id="294" r:id="rId58"/>
    <p:sldId id="306" r:id="rId59"/>
    <p:sldId id="332" r:id="rId60"/>
    <p:sldId id="356" r:id="rId61"/>
    <p:sldId id="357" r:id="rId62"/>
    <p:sldId id="359" r:id="rId63"/>
    <p:sldId id="360" r:id="rId64"/>
    <p:sldId id="358" r:id="rId6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F9F"/>
    <a:srgbClr val="FF6D6D"/>
    <a:srgbClr val="FFFF6D"/>
    <a:srgbClr val="FFFF00"/>
    <a:srgbClr val="EDEDF8"/>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FE61DF-4F32-F448-EE33-757D77551827}" v="238" dt="2025-03-31T16:02:27.914"/>
    <p1510:client id="{118851E8-1680-551F-BCE3-D82EA3CA78E0}" v="1" dt="2025-03-31T15:26:04.256"/>
    <p1510:client id="{20A38982-633F-6D07-CC55-96B71DDA0236}" v="2" dt="2025-03-31T15:36:42.284"/>
    <p1510:client id="{22F441ED-102D-213D-1FF3-65D58C9CD094}" v="109" dt="2025-03-31T15:47:39.714"/>
    <p1510:client id="{35A673E4-E567-7385-5047-EB672697D956}" v="121" dt="2025-03-30T23:46:01.686"/>
    <p1510:client id="{5EB626D1-44D9-6349-9A0B-17BC23AA8696}" v="719" dt="2025-03-31T18:39:09.734"/>
    <p1510:client id="{981EEFEF-D215-44AD-07D7-8E229162CE48}" v="64" dt="2025-03-31T17:00:45.838"/>
    <p1510:client id="{A1C374C2-85D5-EAE6-0911-B06B725420D9}" v="1190" dt="2025-03-31T18:36:57.329"/>
    <p1510:client id="{C66854EC-8808-2BB1-54F8-BAA96A17C8EE}" v="356" dt="2025-03-30T22:06:14.752"/>
    <p1510:client id="{D73F92EF-32CC-4A74-BA5B-FEC035E3859A}" v="1052" dt="2025-03-31T06:03:09.347"/>
    <p1510:client id="{D94C760F-F1CF-5277-6418-D8B7DA2F9C27}" v="16" dt="2025-03-31T04:34:58.067"/>
    <p1510:client id="{E366C67E-24E7-FC6C-AA99-9131AA8BEDDF}" v="293" dt="2025-03-31T16:23:11.983"/>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11"/>
    <p:restoredTop sz="94679"/>
  </p:normalViewPr>
  <p:slideViewPr>
    <p:cSldViewPr snapToGrid="0">
      <p:cViewPr varScale="1">
        <p:scale>
          <a:sx n="98" d="100"/>
          <a:sy n="98" d="100"/>
        </p:scale>
        <p:origin x="200" y="18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FCC7DB-62AB-6745-BB39-25CB4744A0AB}" type="datetimeFigureOut">
              <a:rPr kumimoji="1" lang="zh-CN" altLang="en-US" smtClean="0"/>
              <a:t>2025/3/31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C057D9-FB9B-FD49-9B4D-09161E315016}" type="slidenum">
              <a:rPr kumimoji="1" lang="zh-CN" altLang="en-US" smtClean="0"/>
              <a:t>‹#›</a:t>
            </a:fld>
            <a:endParaRPr kumimoji="1" lang="zh-CN" altLang="en-US"/>
          </a:p>
        </p:txBody>
      </p:sp>
    </p:spTree>
    <p:extLst>
      <p:ext uri="{BB962C8B-B14F-4D97-AF65-F5344CB8AC3E}">
        <p14:creationId xmlns:p14="http://schemas.microsoft.com/office/powerpoint/2010/main" val="2129625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325EEB8-F897-FA41-AB06-C4D7EEA21C1B}" type="slidenum">
              <a:rPr kumimoji="1" lang="zh-CN" altLang="en-US" smtClean="0"/>
              <a:t>1</a:t>
            </a:fld>
            <a:endParaRPr kumimoji="1" lang="zh-CN" altLang="en-US"/>
          </a:p>
        </p:txBody>
      </p:sp>
    </p:spTree>
    <p:extLst>
      <p:ext uri="{BB962C8B-B14F-4D97-AF65-F5344CB8AC3E}">
        <p14:creationId xmlns:p14="http://schemas.microsoft.com/office/powerpoint/2010/main" val="239656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a:t>Think like this, if the party you performed win the election, you will feel great and if the party you vote lose the election, you may feel down. </a:t>
            </a:r>
          </a:p>
          <a:p>
            <a:r>
              <a:rPr kumimoji="1" lang="en-CA" altLang="zh-CN"/>
              <a:t>Such difference is the Winner-loser gap.</a:t>
            </a:r>
            <a:endParaRPr kumimoji="1" lang="zh-CN" altLang="en-US"/>
          </a:p>
        </p:txBody>
      </p:sp>
      <p:sp>
        <p:nvSpPr>
          <p:cNvPr id="4" name="灯片编号占位符 3"/>
          <p:cNvSpPr>
            <a:spLocks noGrp="1"/>
          </p:cNvSpPr>
          <p:nvPr>
            <p:ph type="sldNum" sz="quarter" idx="5"/>
          </p:nvPr>
        </p:nvSpPr>
        <p:spPr/>
        <p:txBody>
          <a:bodyPr/>
          <a:lstStyle/>
          <a:p>
            <a:fld id="{B325EEB8-F897-FA41-AB06-C4D7EEA21C1B}" type="slidenum">
              <a:rPr kumimoji="1" lang="zh-CN" altLang="en-US" smtClean="0"/>
              <a:t>11</a:t>
            </a:fld>
            <a:endParaRPr kumimoji="1" lang="zh-CN" altLang="en-US"/>
          </a:p>
        </p:txBody>
      </p:sp>
    </p:spTree>
    <p:extLst>
      <p:ext uri="{BB962C8B-B14F-4D97-AF65-F5344CB8AC3E}">
        <p14:creationId xmlns:p14="http://schemas.microsoft.com/office/powerpoint/2010/main" val="3514994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8589E-9438-DA89-325C-82CEC417FC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4B93725-F41A-0E3B-C3AA-C5EF7F54E5C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35ECB5-F67D-C54A-E8A6-69EA311C98B7}"/>
              </a:ext>
            </a:extLst>
          </p:cNvPr>
          <p:cNvSpPr>
            <a:spLocks noGrp="1"/>
          </p:cNvSpPr>
          <p:nvPr>
            <p:ph type="body"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D81249C3-B606-B71C-1DC6-D5BA99AC9F6C}"/>
              </a:ext>
            </a:extLst>
          </p:cNvPr>
          <p:cNvSpPr>
            <a:spLocks noGrp="1"/>
          </p:cNvSpPr>
          <p:nvPr>
            <p:ph type="sldNum" sz="quarter" idx="5"/>
          </p:nvPr>
        </p:nvSpPr>
        <p:spPr/>
        <p:txBody>
          <a:bodyPr/>
          <a:lstStyle/>
          <a:p>
            <a:fld id="{B325EEB8-F897-FA41-AB06-C4D7EEA21C1B}" type="slidenum">
              <a:rPr kumimoji="1" lang="zh-CN" altLang="en-US" smtClean="0"/>
              <a:t>12</a:t>
            </a:fld>
            <a:endParaRPr kumimoji="1" lang="zh-CN" altLang="en-US"/>
          </a:p>
        </p:txBody>
      </p:sp>
    </p:spTree>
    <p:extLst>
      <p:ext uri="{BB962C8B-B14F-4D97-AF65-F5344CB8AC3E}">
        <p14:creationId xmlns:p14="http://schemas.microsoft.com/office/powerpoint/2010/main" val="2672711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FDAC3-5B30-7006-E246-52B09B3642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DBF4DB7-B2A3-AFB4-D847-E27CD1B599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DF481A9-2914-A251-1BB2-6FA01F346248}"/>
              </a:ext>
            </a:extLst>
          </p:cNvPr>
          <p:cNvSpPr>
            <a:spLocks noGrp="1"/>
          </p:cNvSpPr>
          <p:nvPr>
            <p:ph type="body" idx="1"/>
          </p:nvPr>
        </p:nvSpPr>
        <p:spPr/>
        <p:txBody>
          <a:bodyPr/>
          <a:lstStyle/>
          <a:p>
            <a:r>
              <a:rPr kumimoji="1" lang="en-CA" altLang="zh-CN"/>
              <a:t>At 2020, Jan 6 where the US congress formally counts the electoral college votes for the election result. </a:t>
            </a:r>
          </a:p>
          <a:p>
            <a:endParaRPr kumimoji="1" lang="zh-CN" altLang="en-US"/>
          </a:p>
        </p:txBody>
      </p:sp>
      <p:sp>
        <p:nvSpPr>
          <p:cNvPr id="4" name="灯片编号占位符 3">
            <a:extLst>
              <a:ext uri="{FF2B5EF4-FFF2-40B4-BE49-F238E27FC236}">
                <a16:creationId xmlns:a16="http://schemas.microsoft.com/office/drawing/2014/main" id="{65690AD1-3163-7755-0E80-E8ED8E4A007E}"/>
              </a:ext>
            </a:extLst>
          </p:cNvPr>
          <p:cNvSpPr>
            <a:spLocks noGrp="1"/>
          </p:cNvSpPr>
          <p:nvPr>
            <p:ph type="sldNum" sz="quarter" idx="5"/>
          </p:nvPr>
        </p:nvSpPr>
        <p:spPr/>
        <p:txBody>
          <a:bodyPr/>
          <a:lstStyle/>
          <a:p>
            <a:fld id="{B325EEB8-F897-FA41-AB06-C4D7EEA21C1B}" type="slidenum">
              <a:rPr kumimoji="1" lang="zh-CN" altLang="en-US" smtClean="0"/>
              <a:t>13</a:t>
            </a:fld>
            <a:endParaRPr kumimoji="1" lang="zh-CN" altLang="en-US"/>
          </a:p>
        </p:txBody>
      </p:sp>
    </p:spTree>
    <p:extLst>
      <p:ext uri="{BB962C8B-B14F-4D97-AF65-F5344CB8AC3E}">
        <p14:creationId xmlns:p14="http://schemas.microsoft.com/office/powerpoint/2010/main" val="3686365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2A6CB-7523-21D6-D0ED-3F913FD034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81C9FF2-05C5-BC2F-FB8A-CA13CEC1B21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1163F22-6CF9-9523-2215-0F7624CA2E6D}"/>
              </a:ext>
            </a:extLst>
          </p:cNvPr>
          <p:cNvSpPr>
            <a:spLocks noGrp="1"/>
          </p:cNvSpPr>
          <p:nvPr>
            <p:ph type="body"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8BEF5D6D-D59D-0A48-AB92-69F4D83D13CB}"/>
              </a:ext>
            </a:extLst>
          </p:cNvPr>
          <p:cNvSpPr>
            <a:spLocks noGrp="1"/>
          </p:cNvSpPr>
          <p:nvPr>
            <p:ph type="sldNum" sz="quarter" idx="5"/>
          </p:nvPr>
        </p:nvSpPr>
        <p:spPr/>
        <p:txBody>
          <a:bodyPr/>
          <a:lstStyle/>
          <a:p>
            <a:fld id="{B325EEB8-F897-FA41-AB06-C4D7EEA21C1B}" type="slidenum">
              <a:rPr kumimoji="1" lang="zh-CN" altLang="en-US" smtClean="0"/>
              <a:t>14</a:t>
            </a:fld>
            <a:endParaRPr kumimoji="1" lang="zh-CN" altLang="en-US"/>
          </a:p>
        </p:txBody>
      </p:sp>
    </p:spTree>
    <p:extLst>
      <p:ext uri="{BB962C8B-B14F-4D97-AF65-F5344CB8AC3E}">
        <p14:creationId xmlns:p14="http://schemas.microsoft.com/office/powerpoint/2010/main" val="2988236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4C057D9-FB9B-FD49-9B4D-09161E315016}" type="slidenum">
              <a:rPr kumimoji="1" lang="zh-CN" altLang="en-US" smtClean="0"/>
              <a:t>15</a:t>
            </a:fld>
            <a:endParaRPr kumimoji="1" lang="zh-CN" altLang="en-US"/>
          </a:p>
        </p:txBody>
      </p:sp>
    </p:spTree>
    <p:extLst>
      <p:ext uri="{BB962C8B-B14F-4D97-AF65-F5344CB8AC3E}">
        <p14:creationId xmlns:p14="http://schemas.microsoft.com/office/powerpoint/2010/main" val="567975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CA"/>
              <a:t>Farrer and </a:t>
            </a:r>
            <a:r>
              <a:rPr lang="en-CA" err="1"/>
              <a:t>Zingher</a:t>
            </a:r>
            <a:r>
              <a:rPr lang="en-CA"/>
              <a:t> (2019) argue that while proportional representation electoral systems can mitigate dissatisfaction among electoral losers, this effect is more pronounced in countries with a longer history of democratic stability (around 40 years or more)</a:t>
            </a:r>
            <a:endParaRPr lang="en-US"/>
          </a:p>
          <a:p>
            <a:pPr marL="285750" indent="-285750">
              <a:buFont typeface="Arial"/>
              <a:buChar char="•"/>
            </a:pPr>
            <a:endParaRPr lang="en-CA"/>
          </a:p>
          <a:p>
            <a:pPr marL="285750" indent="-285750">
              <a:buFont typeface="Arial"/>
              <a:buChar char="•"/>
            </a:pPr>
            <a:r>
              <a:rPr lang="en-CA"/>
              <a:t>Lelkes (2016) also supports this idea, stating that the legitimacy gap (a concept related to the winner-loser gap) tends to be smaller in older democracies and those with more experience of fair and honest elections, compared to newer democracies or countries with higher levels of electoral corruption.</a:t>
            </a:r>
            <a:endParaRPr lang="en-US"/>
          </a:p>
          <a:p>
            <a:pPr marL="285750" indent="-285750">
              <a:buFont typeface="Arial"/>
              <a:buChar char="•"/>
            </a:pPr>
            <a:endParaRPr lang="en-CA"/>
          </a:p>
          <a:p>
            <a:pPr marL="285750" indent="-285750">
              <a:buFont typeface="Arial"/>
              <a:buChar char="•"/>
            </a:pPr>
            <a:r>
              <a:rPr lang="en-CA"/>
              <a:t>. </a:t>
            </a:r>
            <a:br>
              <a:rPr lang="en-CA">
                <a:cs typeface="+mn-lt"/>
              </a:rPr>
            </a:br>
            <a:r>
              <a:rPr lang="en-CA" err="1"/>
              <a:t>Curini</a:t>
            </a:r>
            <a:r>
              <a:rPr lang="en-CA"/>
              <a:t>, Jou, and Memoli (2012) found that citizens in newer democracies exhibit lower levels of satisfaction with democracy compared to those in established democracies</a:t>
            </a:r>
            <a:endParaRPr lang="en-US"/>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74C057D9-FB9B-FD49-9B4D-09161E315016}" type="slidenum">
              <a:rPr kumimoji="1" lang="zh-CN" altLang="en-US" smtClean="0"/>
              <a:t>16</a:t>
            </a:fld>
            <a:endParaRPr kumimoji="1" lang="zh-CN" altLang="en-US"/>
          </a:p>
        </p:txBody>
      </p:sp>
    </p:spTree>
    <p:extLst>
      <p:ext uri="{BB962C8B-B14F-4D97-AF65-F5344CB8AC3E}">
        <p14:creationId xmlns:p14="http://schemas.microsoft.com/office/powerpoint/2010/main" val="1122205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4C057D9-FB9B-FD49-9B4D-09161E315016}" type="slidenum">
              <a:rPr kumimoji="1" lang="zh-CN" altLang="en-US" smtClean="0"/>
              <a:t>17</a:t>
            </a:fld>
            <a:endParaRPr kumimoji="1" lang="zh-CN" altLang="en-US"/>
          </a:p>
        </p:txBody>
      </p:sp>
    </p:spTree>
    <p:extLst>
      <p:ext uri="{BB962C8B-B14F-4D97-AF65-F5344CB8AC3E}">
        <p14:creationId xmlns:p14="http://schemas.microsoft.com/office/powerpoint/2010/main" val="687960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CA98D-B8DD-DDBE-4D9D-65CE8FD84F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D32B291-E213-6AC4-974F-DE17FCA7AEE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4FC2C75-D298-34EB-2478-CC01ECF2148F}"/>
              </a:ext>
            </a:extLst>
          </p:cNvPr>
          <p:cNvSpPr>
            <a:spLocks noGrp="1"/>
          </p:cNvSpPr>
          <p:nvPr>
            <p:ph type="body"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337972B2-69F0-ADF0-85AF-F4A17F83815D}"/>
              </a:ext>
            </a:extLst>
          </p:cNvPr>
          <p:cNvSpPr>
            <a:spLocks noGrp="1"/>
          </p:cNvSpPr>
          <p:nvPr>
            <p:ph type="sldNum" sz="quarter" idx="5"/>
          </p:nvPr>
        </p:nvSpPr>
        <p:spPr/>
        <p:txBody>
          <a:bodyPr/>
          <a:lstStyle/>
          <a:p>
            <a:fld id="{74C057D9-FB9B-FD49-9B4D-09161E315016}" type="slidenum">
              <a:rPr kumimoji="1" lang="zh-CN" altLang="en-US" smtClean="0"/>
              <a:t>19</a:t>
            </a:fld>
            <a:endParaRPr kumimoji="1" lang="zh-CN" altLang="en-US"/>
          </a:p>
        </p:txBody>
      </p:sp>
    </p:spTree>
    <p:extLst>
      <p:ext uri="{BB962C8B-B14F-4D97-AF65-F5344CB8AC3E}">
        <p14:creationId xmlns:p14="http://schemas.microsoft.com/office/powerpoint/2010/main" val="712966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A317C-65A0-E8FA-F713-DE1EFD77096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7DE707-C143-1CB4-038E-C1EEE9BC072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3CF2F4B-62B1-76D1-E8D5-235490AC9369}"/>
              </a:ext>
            </a:extLst>
          </p:cNvPr>
          <p:cNvSpPr>
            <a:spLocks noGrp="1"/>
          </p:cNvSpPr>
          <p:nvPr>
            <p:ph type="body"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9F7CFCEF-0041-3169-45BD-998473674B33}"/>
              </a:ext>
            </a:extLst>
          </p:cNvPr>
          <p:cNvSpPr>
            <a:spLocks noGrp="1"/>
          </p:cNvSpPr>
          <p:nvPr>
            <p:ph type="sldNum" sz="quarter" idx="5"/>
          </p:nvPr>
        </p:nvSpPr>
        <p:spPr/>
        <p:txBody>
          <a:bodyPr/>
          <a:lstStyle/>
          <a:p>
            <a:fld id="{74C057D9-FB9B-FD49-9B4D-09161E315016}" type="slidenum">
              <a:rPr kumimoji="1" lang="zh-CN" altLang="en-US" smtClean="0"/>
              <a:t>22</a:t>
            </a:fld>
            <a:endParaRPr kumimoji="1" lang="zh-CN" altLang="en-US"/>
          </a:p>
        </p:txBody>
      </p:sp>
    </p:spTree>
    <p:extLst>
      <p:ext uri="{BB962C8B-B14F-4D97-AF65-F5344CB8AC3E}">
        <p14:creationId xmlns:p14="http://schemas.microsoft.com/office/powerpoint/2010/main" val="281116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90FEF-8255-8BB9-0743-36CED2B1299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AFEEC71-9AFB-1441-A75F-9B7B8848C7F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F5ECC02-43BE-D613-6C93-6B8264AE960F}"/>
              </a:ext>
            </a:extLst>
          </p:cNvPr>
          <p:cNvSpPr>
            <a:spLocks noGrp="1"/>
          </p:cNvSpPr>
          <p:nvPr>
            <p:ph type="body"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05C4EAED-15F5-7D0B-EAAD-8AE4A4054A75}"/>
              </a:ext>
            </a:extLst>
          </p:cNvPr>
          <p:cNvSpPr>
            <a:spLocks noGrp="1"/>
          </p:cNvSpPr>
          <p:nvPr>
            <p:ph type="sldNum" sz="quarter" idx="5"/>
          </p:nvPr>
        </p:nvSpPr>
        <p:spPr/>
        <p:txBody>
          <a:bodyPr/>
          <a:lstStyle/>
          <a:p>
            <a:fld id="{74C057D9-FB9B-FD49-9B4D-09161E315016}" type="slidenum">
              <a:rPr kumimoji="1" lang="zh-CN" altLang="en-US" smtClean="0"/>
              <a:t>23</a:t>
            </a:fld>
            <a:endParaRPr kumimoji="1" lang="zh-CN" altLang="en-US"/>
          </a:p>
        </p:txBody>
      </p:sp>
    </p:spTree>
    <p:extLst>
      <p:ext uri="{BB962C8B-B14F-4D97-AF65-F5344CB8AC3E}">
        <p14:creationId xmlns:p14="http://schemas.microsoft.com/office/powerpoint/2010/main" val="2053099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4B60E-62A7-72C7-9ECC-06A951506BA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2EC2D8-7587-93E2-DBF0-426ED11CD20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A8B0F0F-A871-54BA-A953-9D8471BCCA89}"/>
              </a:ext>
            </a:extLst>
          </p:cNvPr>
          <p:cNvSpPr>
            <a:spLocks noGrp="1"/>
          </p:cNvSpPr>
          <p:nvPr>
            <p:ph type="body" idx="1"/>
          </p:nvPr>
        </p:nvSpPr>
        <p:spPr/>
        <p:txBody>
          <a:bodyPr/>
          <a:lstStyle/>
          <a:p>
            <a:r>
              <a:rPr lang="en-US" altLang="zh-CN" b="0" dirty="0">
                <a:latin typeface="Times New Roman"/>
                <a:cs typeface="Times New Roman"/>
              </a:rPr>
              <a:t>(Ask everyone in class):</a:t>
            </a:r>
            <a:br>
              <a:rPr lang="en-US" altLang="zh-CN" b="0" dirty="0">
                <a:latin typeface="Times New Roman" panose="02020603050405020304" pitchFamily="18" charset="0"/>
                <a:cs typeface="Times New Roman" panose="02020603050405020304" pitchFamily="18" charset="0"/>
              </a:rPr>
            </a:br>
            <a:r>
              <a:rPr lang="en-US" altLang="zh-CN" b="0" dirty="0">
                <a:latin typeface="Times New Roman"/>
                <a:cs typeface="Times New Roman"/>
              </a:rPr>
              <a:t>"Has anyone here ever participated in overthrowing a government?"</a:t>
            </a:r>
            <a:br>
              <a:rPr lang="en-US" altLang="zh-CN" b="0" dirty="0">
                <a:latin typeface="Times New Roman" panose="02020603050405020304" pitchFamily="18" charset="0"/>
                <a:cs typeface="Times New Roman" panose="02020603050405020304" pitchFamily="18" charset="0"/>
              </a:rPr>
            </a:br>
            <a:r>
              <a:rPr lang="en-US" altLang="zh-CN" b="0" dirty="0">
                <a:latin typeface="Times New Roman"/>
                <a:cs typeface="Times New Roman"/>
              </a:rPr>
              <a:t>(If someone says yes, say: "That's cool.")</a:t>
            </a:r>
          </a:p>
          <a:p>
            <a:endParaRPr lang="en-US" altLang="zh-CN" b="0" dirty="0">
              <a:latin typeface="Times New Roman"/>
              <a:cs typeface="Times New Roman"/>
            </a:endParaRPr>
          </a:p>
          <a:p>
            <a:r>
              <a:rPr lang="en-US" altLang="zh-CN" b="0" dirty="0">
                <a:latin typeface="Times New Roman"/>
                <a:cs typeface="Times New Roman"/>
              </a:rPr>
              <a:t>"Have any of you voted in a government election?"</a:t>
            </a:r>
            <a:br>
              <a:rPr lang="en-US" altLang="zh-CN" b="0" dirty="0">
                <a:latin typeface="Times New Roman" panose="02020603050405020304" pitchFamily="18" charset="0"/>
                <a:cs typeface="Times New Roman" panose="02020603050405020304" pitchFamily="18" charset="0"/>
              </a:rPr>
            </a:br>
            <a:endParaRPr lang="en-US" altLang="zh-CN" b="0" dirty="0">
              <a:latin typeface="Times New Roman"/>
              <a:cs typeface="Times New Roman"/>
            </a:endParaRPr>
          </a:p>
          <a:p>
            <a:r>
              <a:rPr lang="en-US" altLang="zh-CN" b="0" dirty="0">
                <a:latin typeface="Times New Roman"/>
                <a:cs typeface="Times New Roman"/>
              </a:rPr>
              <a:t>In a democratic state, participating in an election is like legally taking part in the process of overthrowing a government —</a:t>
            </a:r>
            <a:br>
              <a:rPr lang="en-US" altLang="zh-CN" b="0" dirty="0">
                <a:latin typeface="Times New Roman" panose="02020603050405020304" pitchFamily="18" charset="0"/>
                <a:cs typeface="Times New Roman" panose="02020603050405020304" pitchFamily="18" charset="0"/>
              </a:rPr>
            </a:br>
            <a:r>
              <a:rPr lang="en-US" altLang="zh-CN" b="0" dirty="0">
                <a:latin typeface="Times New Roman"/>
                <a:cs typeface="Times New Roman"/>
              </a:rPr>
              <a:t>you either vote to keep the current leadership or vote to replace it.</a:t>
            </a:r>
          </a:p>
          <a:p>
            <a:endParaRPr lang="en-US" altLang="zh-CN" dirty="0">
              <a:latin typeface="Calibri"/>
              <a:ea typeface="Calibri"/>
              <a:cs typeface="Calibri"/>
            </a:endParaRPr>
          </a:p>
          <a:p>
            <a:endParaRPr lang="en-US" altLang="zh-CN" dirty="0">
              <a:latin typeface="Calibri"/>
              <a:ea typeface="Calibri"/>
              <a:cs typeface="Calibri"/>
            </a:endParaRPr>
          </a:p>
          <a:p>
            <a:r>
              <a:rPr lang="en-CA" altLang="zh-CN" b="0" i="0" u="none" strike="noStrike" dirty="0">
                <a:solidFill>
                  <a:srgbClr val="000000"/>
                </a:solidFill>
                <a:effectLst/>
                <a:latin typeface="-webkit-standard"/>
              </a:rPr>
              <a:t>So, in a way, every vote is a peaceful revolution.</a:t>
            </a:r>
          </a:p>
          <a:p>
            <a:endParaRPr lang="en-CA" altLang="zh-CN" b="0" i="0" u="none" strike="noStrike" dirty="0">
              <a:solidFill>
                <a:srgbClr val="000000"/>
              </a:solidFill>
              <a:effectLst/>
              <a:latin typeface="-webkit-standard"/>
              <a:ea typeface="Calibri"/>
              <a:cs typeface="Calibri"/>
            </a:endParaRPr>
          </a:p>
          <a:p>
            <a:endParaRPr kumimoji="1" lang="zh-CN" altLang="en-US" dirty="0"/>
          </a:p>
        </p:txBody>
      </p:sp>
      <p:sp>
        <p:nvSpPr>
          <p:cNvPr id="4" name="灯片编号占位符 3">
            <a:extLst>
              <a:ext uri="{FF2B5EF4-FFF2-40B4-BE49-F238E27FC236}">
                <a16:creationId xmlns:a16="http://schemas.microsoft.com/office/drawing/2014/main" id="{BCFE10F3-8020-99D8-93C7-AE9707011C4C}"/>
              </a:ext>
            </a:extLst>
          </p:cNvPr>
          <p:cNvSpPr>
            <a:spLocks noGrp="1"/>
          </p:cNvSpPr>
          <p:nvPr>
            <p:ph type="sldNum" sz="quarter" idx="5"/>
          </p:nvPr>
        </p:nvSpPr>
        <p:spPr/>
        <p:txBody>
          <a:bodyPr/>
          <a:lstStyle/>
          <a:p>
            <a:fld id="{B325EEB8-F897-FA41-AB06-C4D7EEA21C1B}" type="slidenum">
              <a:rPr kumimoji="1" lang="zh-CN" altLang="en-US" smtClean="0"/>
              <a:t>3</a:t>
            </a:fld>
            <a:endParaRPr kumimoji="1" lang="zh-CN" altLang="en-US"/>
          </a:p>
        </p:txBody>
      </p:sp>
    </p:spTree>
    <p:extLst>
      <p:ext uri="{BB962C8B-B14F-4D97-AF65-F5344CB8AC3E}">
        <p14:creationId xmlns:p14="http://schemas.microsoft.com/office/powerpoint/2010/main" val="1622702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4C057D9-FB9B-FD49-9B4D-09161E315016}" type="slidenum">
              <a:rPr kumimoji="1" lang="zh-CN" altLang="en-US" smtClean="0"/>
              <a:t>24</a:t>
            </a:fld>
            <a:endParaRPr kumimoji="1" lang="zh-CN" altLang="en-US"/>
          </a:p>
        </p:txBody>
      </p:sp>
    </p:spTree>
    <p:extLst>
      <p:ext uri="{BB962C8B-B14F-4D97-AF65-F5344CB8AC3E}">
        <p14:creationId xmlns:p14="http://schemas.microsoft.com/office/powerpoint/2010/main" val="890678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4C057D9-FB9B-FD49-9B4D-09161E315016}" type="slidenum">
              <a:rPr kumimoji="1" lang="zh-CN" altLang="en-US" smtClean="0"/>
              <a:t>25</a:t>
            </a:fld>
            <a:endParaRPr kumimoji="1" lang="zh-CN" altLang="en-US"/>
          </a:p>
        </p:txBody>
      </p:sp>
    </p:spTree>
    <p:extLst>
      <p:ext uri="{BB962C8B-B14F-4D97-AF65-F5344CB8AC3E}">
        <p14:creationId xmlns:p14="http://schemas.microsoft.com/office/powerpoint/2010/main" val="2271323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4C057D9-FB9B-FD49-9B4D-09161E315016}" type="slidenum">
              <a:rPr kumimoji="1" lang="zh-CN" altLang="en-US" smtClean="0"/>
              <a:t>26</a:t>
            </a:fld>
            <a:endParaRPr kumimoji="1" lang="zh-CN" altLang="en-US"/>
          </a:p>
        </p:txBody>
      </p:sp>
    </p:spTree>
    <p:extLst>
      <p:ext uri="{BB962C8B-B14F-4D97-AF65-F5344CB8AC3E}">
        <p14:creationId xmlns:p14="http://schemas.microsoft.com/office/powerpoint/2010/main" val="951552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16EEF-1DAA-045A-FA65-A054BD660D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A9565C6-BA7B-C542-CEFF-7A087AFBC48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1A92F0-0B5B-8794-48CA-88555ADB7103}"/>
              </a:ext>
            </a:extLst>
          </p:cNvPr>
          <p:cNvSpPr>
            <a:spLocks noGrp="1"/>
          </p:cNvSpPr>
          <p:nvPr>
            <p:ph type="body"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5E781758-7BD4-D758-C0BB-24D7335ED91F}"/>
              </a:ext>
            </a:extLst>
          </p:cNvPr>
          <p:cNvSpPr>
            <a:spLocks noGrp="1"/>
          </p:cNvSpPr>
          <p:nvPr>
            <p:ph type="sldNum" sz="quarter" idx="5"/>
          </p:nvPr>
        </p:nvSpPr>
        <p:spPr/>
        <p:txBody>
          <a:bodyPr/>
          <a:lstStyle/>
          <a:p>
            <a:fld id="{74C057D9-FB9B-FD49-9B4D-09161E315016}" type="slidenum">
              <a:rPr kumimoji="1" lang="zh-CN" altLang="en-US" smtClean="0"/>
              <a:t>27</a:t>
            </a:fld>
            <a:endParaRPr kumimoji="1" lang="zh-CN" altLang="en-US"/>
          </a:p>
        </p:txBody>
      </p:sp>
    </p:spTree>
    <p:extLst>
      <p:ext uri="{BB962C8B-B14F-4D97-AF65-F5344CB8AC3E}">
        <p14:creationId xmlns:p14="http://schemas.microsoft.com/office/powerpoint/2010/main" val="14400311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37042-C679-EFDA-808C-6CCD0EC3FF2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13E21F-D855-7CF8-F935-CCD8FB68DE4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DE9F4B-BE78-FF3F-15ED-782C1867CF86}"/>
              </a:ext>
            </a:extLst>
          </p:cNvPr>
          <p:cNvSpPr>
            <a:spLocks noGrp="1"/>
          </p:cNvSpPr>
          <p:nvPr>
            <p:ph type="body"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B6CA5AB6-95C3-76C0-52D2-39FCFF495D9C}"/>
              </a:ext>
            </a:extLst>
          </p:cNvPr>
          <p:cNvSpPr>
            <a:spLocks noGrp="1"/>
          </p:cNvSpPr>
          <p:nvPr>
            <p:ph type="sldNum" sz="quarter" idx="5"/>
          </p:nvPr>
        </p:nvSpPr>
        <p:spPr/>
        <p:txBody>
          <a:bodyPr/>
          <a:lstStyle/>
          <a:p>
            <a:fld id="{74C057D9-FB9B-FD49-9B4D-09161E315016}" type="slidenum">
              <a:rPr kumimoji="1" lang="zh-CN" altLang="en-US" smtClean="0"/>
              <a:t>29</a:t>
            </a:fld>
            <a:endParaRPr kumimoji="1" lang="zh-CN" altLang="en-US"/>
          </a:p>
        </p:txBody>
      </p:sp>
    </p:spTree>
    <p:extLst>
      <p:ext uri="{BB962C8B-B14F-4D97-AF65-F5344CB8AC3E}">
        <p14:creationId xmlns:p14="http://schemas.microsoft.com/office/powerpoint/2010/main" val="148754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3AB7C-71A4-8053-191B-DC896167C75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1BACE6-D625-BAE2-D98A-2B63A34C28E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ECCF8E-A1C3-44A8-FA05-4B887B9471A5}"/>
              </a:ext>
            </a:extLst>
          </p:cNvPr>
          <p:cNvSpPr>
            <a:spLocks noGrp="1"/>
          </p:cNvSpPr>
          <p:nvPr>
            <p:ph type="body"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507C7A50-798C-E1B3-2AEC-9071ED77351C}"/>
              </a:ext>
            </a:extLst>
          </p:cNvPr>
          <p:cNvSpPr>
            <a:spLocks noGrp="1"/>
          </p:cNvSpPr>
          <p:nvPr>
            <p:ph type="sldNum" sz="quarter" idx="5"/>
          </p:nvPr>
        </p:nvSpPr>
        <p:spPr/>
        <p:txBody>
          <a:bodyPr/>
          <a:lstStyle/>
          <a:p>
            <a:fld id="{74C057D9-FB9B-FD49-9B4D-09161E315016}" type="slidenum">
              <a:rPr kumimoji="1" lang="zh-CN" altLang="en-US" smtClean="0"/>
              <a:t>31</a:t>
            </a:fld>
            <a:endParaRPr kumimoji="1" lang="zh-CN" altLang="en-US"/>
          </a:p>
        </p:txBody>
      </p:sp>
    </p:spTree>
    <p:extLst>
      <p:ext uri="{BB962C8B-B14F-4D97-AF65-F5344CB8AC3E}">
        <p14:creationId xmlns:p14="http://schemas.microsoft.com/office/powerpoint/2010/main" val="480655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A7F34-7FBB-D335-4DC1-21DDFAEBB4F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33C597A-2747-1D73-070C-FF3B7C3105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82E43C-3CFA-ED3D-32B7-3C932EFCF5F5}"/>
              </a:ext>
            </a:extLst>
          </p:cNvPr>
          <p:cNvSpPr>
            <a:spLocks noGrp="1"/>
          </p:cNvSpPr>
          <p:nvPr>
            <p:ph type="body"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064BA729-61F4-ED89-F18A-072378D1EB12}"/>
              </a:ext>
            </a:extLst>
          </p:cNvPr>
          <p:cNvSpPr>
            <a:spLocks noGrp="1"/>
          </p:cNvSpPr>
          <p:nvPr>
            <p:ph type="sldNum" sz="quarter" idx="5"/>
          </p:nvPr>
        </p:nvSpPr>
        <p:spPr/>
        <p:txBody>
          <a:bodyPr/>
          <a:lstStyle/>
          <a:p>
            <a:fld id="{74C057D9-FB9B-FD49-9B4D-09161E315016}" type="slidenum">
              <a:rPr kumimoji="1" lang="zh-CN" altLang="en-US" smtClean="0"/>
              <a:t>32</a:t>
            </a:fld>
            <a:endParaRPr kumimoji="1" lang="zh-CN" altLang="en-US"/>
          </a:p>
        </p:txBody>
      </p:sp>
    </p:spTree>
    <p:extLst>
      <p:ext uri="{BB962C8B-B14F-4D97-AF65-F5344CB8AC3E}">
        <p14:creationId xmlns:p14="http://schemas.microsoft.com/office/powerpoint/2010/main" val="882588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864DE-A8DA-5644-9FE5-ACC7DC479B4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0065CB-8E44-38F7-2E5A-85A6E8F9BA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DBE19E-8B4A-93DC-E5FE-971978BF2D00}"/>
              </a:ext>
            </a:extLst>
          </p:cNvPr>
          <p:cNvSpPr>
            <a:spLocks noGrp="1"/>
          </p:cNvSpPr>
          <p:nvPr>
            <p:ph type="body"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57428428-9E67-6B83-6AE7-0C845385DD13}"/>
              </a:ext>
            </a:extLst>
          </p:cNvPr>
          <p:cNvSpPr>
            <a:spLocks noGrp="1"/>
          </p:cNvSpPr>
          <p:nvPr>
            <p:ph type="sldNum" sz="quarter" idx="5"/>
          </p:nvPr>
        </p:nvSpPr>
        <p:spPr/>
        <p:txBody>
          <a:bodyPr/>
          <a:lstStyle/>
          <a:p>
            <a:fld id="{74C057D9-FB9B-FD49-9B4D-09161E315016}" type="slidenum">
              <a:rPr kumimoji="1" lang="zh-CN" altLang="en-US" smtClean="0"/>
              <a:t>33</a:t>
            </a:fld>
            <a:endParaRPr kumimoji="1" lang="zh-CN" altLang="en-US"/>
          </a:p>
        </p:txBody>
      </p:sp>
    </p:spTree>
    <p:extLst>
      <p:ext uri="{BB962C8B-B14F-4D97-AF65-F5344CB8AC3E}">
        <p14:creationId xmlns:p14="http://schemas.microsoft.com/office/powerpoint/2010/main" val="1969005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4C057D9-FB9B-FD49-9B4D-09161E315016}" type="slidenum">
              <a:rPr kumimoji="1" lang="zh-CN" altLang="en-US" smtClean="0"/>
              <a:t>38</a:t>
            </a:fld>
            <a:endParaRPr kumimoji="1" lang="zh-CN" altLang="en-US"/>
          </a:p>
        </p:txBody>
      </p:sp>
    </p:spTree>
    <p:extLst>
      <p:ext uri="{BB962C8B-B14F-4D97-AF65-F5344CB8AC3E}">
        <p14:creationId xmlns:p14="http://schemas.microsoft.com/office/powerpoint/2010/main" val="20181454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4C057D9-FB9B-FD49-9B4D-09161E315016}" type="slidenum">
              <a:rPr kumimoji="1" lang="zh-CN" altLang="en-US" smtClean="0"/>
              <a:t>40</a:t>
            </a:fld>
            <a:endParaRPr kumimoji="1" lang="zh-CN" altLang="en-US"/>
          </a:p>
        </p:txBody>
      </p:sp>
    </p:spTree>
    <p:extLst>
      <p:ext uri="{BB962C8B-B14F-4D97-AF65-F5344CB8AC3E}">
        <p14:creationId xmlns:p14="http://schemas.microsoft.com/office/powerpoint/2010/main" val="1090391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0AF57-ABFB-F650-D3BB-470BE6CF60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56CCF3-BCCD-DC24-BB38-3A99C85A0F4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23EE139-A51D-547B-DF3C-64D4EDEF091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ltLang="zh-CN">
                <a:solidFill>
                  <a:srgbClr val="000000"/>
                </a:solidFill>
                <a:effectLst/>
                <a:latin typeface="Helvetica" pitchFamily="2" charset="0"/>
              </a:rPr>
              <a:t>338 ridings, with 170 seats needed to win a majority government</a:t>
            </a:r>
          </a:p>
          <a:p>
            <a:endParaRPr kumimoji="1" lang="zh-CN" altLang="en-US"/>
          </a:p>
        </p:txBody>
      </p:sp>
      <p:sp>
        <p:nvSpPr>
          <p:cNvPr id="4" name="灯片编号占位符 3">
            <a:extLst>
              <a:ext uri="{FF2B5EF4-FFF2-40B4-BE49-F238E27FC236}">
                <a16:creationId xmlns:a16="http://schemas.microsoft.com/office/drawing/2014/main" id="{7D17D507-0D98-69A8-5470-7D7B5888EAF2}"/>
              </a:ext>
            </a:extLst>
          </p:cNvPr>
          <p:cNvSpPr>
            <a:spLocks noGrp="1"/>
          </p:cNvSpPr>
          <p:nvPr>
            <p:ph type="sldNum" sz="quarter" idx="5"/>
          </p:nvPr>
        </p:nvSpPr>
        <p:spPr/>
        <p:txBody>
          <a:bodyPr/>
          <a:lstStyle/>
          <a:p>
            <a:fld id="{B325EEB8-F897-FA41-AB06-C4D7EEA21C1B}" type="slidenum">
              <a:rPr kumimoji="1" lang="zh-CN" altLang="en-US" smtClean="0"/>
              <a:t>4</a:t>
            </a:fld>
            <a:endParaRPr kumimoji="1" lang="zh-CN" altLang="en-US"/>
          </a:p>
        </p:txBody>
      </p:sp>
    </p:spTree>
    <p:extLst>
      <p:ext uri="{BB962C8B-B14F-4D97-AF65-F5344CB8AC3E}">
        <p14:creationId xmlns:p14="http://schemas.microsoft.com/office/powerpoint/2010/main" val="13958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4C057D9-FB9B-FD49-9B4D-09161E315016}" type="slidenum">
              <a:rPr kumimoji="1" lang="zh-CN" altLang="en-US" smtClean="0"/>
              <a:t>44</a:t>
            </a:fld>
            <a:endParaRPr kumimoji="1" lang="zh-CN" altLang="en-US"/>
          </a:p>
        </p:txBody>
      </p:sp>
    </p:spTree>
    <p:extLst>
      <p:ext uri="{BB962C8B-B14F-4D97-AF65-F5344CB8AC3E}">
        <p14:creationId xmlns:p14="http://schemas.microsoft.com/office/powerpoint/2010/main" val="1143309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4C057D9-FB9B-FD49-9B4D-09161E315016}" type="slidenum">
              <a:rPr kumimoji="1" lang="zh-CN" altLang="en-US" smtClean="0"/>
              <a:t>45</a:t>
            </a:fld>
            <a:endParaRPr kumimoji="1" lang="zh-CN" altLang="en-US"/>
          </a:p>
        </p:txBody>
      </p:sp>
    </p:spTree>
    <p:extLst>
      <p:ext uri="{BB962C8B-B14F-4D97-AF65-F5344CB8AC3E}">
        <p14:creationId xmlns:p14="http://schemas.microsoft.com/office/powerpoint/2010/main" val="10864367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4C057D9-FB9B-FD49-9B4D-09161E315016}" type="slidenum">
              <a:rPr kumimoji="1" lang="zh-CN" altLang="en-US" smtClean="0"/>
              <a:t>46</a:t>
            </a:fld>
            <a:endParaRPr kumimoji="1" lang="zh-CN" altLang="en-US"/>
          </a:p>
        </p:txBody>
      </p:sp>
    </p:spTree>
    <p:extLst>
      <p:ext uri="{BB962C8B-B14F-4D97-AF65-F5344CB8AC3E}">
        <p14:creationId xmlns:p14="http://schemas.microsoft.com/office/powerpoint/2010/main" val="229339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4C057D9-FB9B-FD49-9B4D-09161E315016}" type="slidenum">
              <a:rPr kumimoji="1" lang="zh-CN" altLang="en-US" smtClean="0"/>
              <a:t>55</a:t>
            </a:fld>
            <a:endParaRPr kumimoji="1" lang="zh-CN" altLang="en-US"/>
          </a:p>
        </p:txBody>
      </p:sp>
    </p:spTree>
    <p:extLst>
      <p:ext uri="{BB962C8B-B14F-4D97-AF65-F5344CB8AC3E}">
        <p14:creationId xmlns:p14="http://schemas.microsoft.com/office/powerpoint/2010/main" val="2919002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4C057D9-FB9B-FD49-9B4D-09161E315016}" type="slidenum">
              <a:rPr kumimoji="1" lang="zh-CN" altLang="en-US" smtClean="0"/>
              <a:t>57</a:t>
            </a:fld>
            <a:endParaRPr kumimoji="1" lang="zh-CN" altLang="en-US"/>
          </a:p>
        </p:txBody>
      </p:sp>
    </p:spTree>
    <p:extLst>
      <p:ext uri="{BB962C8B-B14F-4D97-AF65-F5344CB8AC3E}">
        <p14:creationId xmlns:p14="http://schemas.microsoft.com/office/powerpoint/2010/main" val="2065715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325EEB8-F897-FA41-AB06-C4D7EEA21C1B}" type="slidenum">
              <a:rPr kumimoji="1" lang="zh-CN" altLang="en-US" smtClean="0"/>
              <a:t>5</a:t>
            </a:fld>
            <a:endParaRPr kumimoji="1" lang="zh-CN" altLang="en-US"/>
          </a:p>
        </p:txBody>
      </p:sp>
    </p:spTree>
    <p:extLst>
      <p:ext uri="{BB962C8B-B14F-4D97-AF65-F5344CB8AC3E}">
        <p14:creationId xmlns:p14="http://schemas.microsoft.com/office/powerpoint/2010/main" val="2370350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325EEB8-F897-FA41-AB06-C4D7EEA21C1B}" type="slidenum">
              <a:rPr kumimoji="1" lang="zh-CN" altLang="en-US" smtClean="0"/>
              <a:t>6</a:t>
            </a:fld>
            <a:endParaRPr kumimoji="1" lang="zh-CN" altLang="en-US"/>
          </a:p>
        </p:txBody>
      </p:sp>
    </p:spTree>
    <p:extLst>
      <p:ext uri="{BB962C8B-B14F-4D97-AF65-F5344CB8AC3E}">
        <p14:creationId xmlns:p14="http://schemas.microsoft.com/office/powerpoint/2010/main" val="1302109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325EEB8-F897-FA41-AB06-C4D7EEA21C1B}" type="slidenum">
              <a:rPr kumimoji="1" lang="zh-CN" altLang="en-US" smtClean="0"/>
              <a:t>7</a:t>
            </a:fld>
            <a:endParaRPr kumimoji="1" lang="zh-CN" altLang="en-US"/>
          </a:p>
        </p:txBody>
      </p:sp>
    </p:spTree>
    <p:extLst>
      <p:ext uri="{BB962C8B-B14F-4D97-AF65-F5344CB8AC3E}">
        <p14:creationId xmlns:p14="http://schemas.microsoft.com/office/powerpoint/2010/main" val="1265320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C5633-8ECB-EFA1-182C-D7FD2B69869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426DDFB-6AC0-0A87-DD2C-38B0D0547E8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F7F38A9-6F4B-173A-654C-6CD51EA1B064}"/>
              </a:ext>
            </a:extLst>
          </p:cNvPr>
          <p:cNvSpPr>
            <a:spLocks noGrp="1"/>
          </p:cNvSpPr>
          <p:nvPr>
            <p:ph type="body"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6536F495-B21F-DDF2-D4D3-9D721E45FDC9}"/>
              </a:ext>
            </a:extLst>
          </p:cNvPr>
          <p:cNvSpPr>
            <a:spLocks noGrp="1"/>
          </p:cNvSpPr>
          <p:nvPr>
            <p:ph type="sldNum" sz="quarter" idx="5"/>
          </p:nvPr>
        </p:nvSpPr>
        <p:spPr/>
        <p:txBody>
          <a:bodyPr/>
          <a:lstStyle/>
          <a:p>
            <a:fld id="{B325EEB8-F897-FA41-AB06-C4D7EEA21C1B}" type="slidenum">
              <a:rPr kumimoji="1" lang="zh-CN" altLang="en-US" smtClean="0"/>
              <a:t>8</a:t>
            </a:fld>
            <a:endParaRPr kumimoji="1" lang="zh-CN" altLang="en-US"/>
          </a:p>
        </p:txBody>
      </p:sp>
    </p:spTree>
    <p:extLst>
      <p:ext uri="{BB962C8B-B14F-4D97-AF65-F5344CB8AC3E}">
        <p14:creationId xmlns:p14="http://schemas.microsoft.com/office/powerpoint/2010/main" val="872588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17E35-F081-58DF-8CBF-2CCD1586D9B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074FFB-B568-E697-5EAA-115D6035028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B0CA6AC-3AC8-B5AA-8DCA-AF1D457CD2F2}"/>
              </a:ext>
            </a:extLst>
          </p:cNvPr>
          <p:cNvSpPr>
            <a:spLocks noGrp="1"/>
          </p:cNvSpPr>
          <p:nvPr>
            <p:ph type="body"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FB3767D5-B258-D345-85AB-A4F0771AF308}"/>
              </a:ext>
            </a:extLst>
          </p:cNvPr>
          <p:cNvSpPr>
            <a:spLocks noGrp="1"/>
          </p:cNvSpPr>
          <p:nvPr>
            <p:ph type="sldNum" sz="quarter" idx="5"/>
          </p:nvPr>
        </p:nvSpPr>
        <p:spPr/>
        <p:txBody>
          <a:bodyPr/>
          <a:lstStyle/>
          <a:p>
            <a:fld id="{B325EEB8-F897-FA41-AB06-C4D7EEA21C1B}" type="slidenum">
              <a:rPr kumimoji="1" lang="zh-CN" altLang="en-US" smtClean="0"/>
              <a:t>9</a:t>
            </a:fld>
            <a:endParaRPr kumimoji="1" lang="zh-CN" altLang="en-US"/>
          </a:p>
        </p:txBody>
      </p:sp>
    </p:spTree>
    <p:extLst>
      <p:ext uri="{BB962C8B-B14F-4D97-AF65-F5344CB8AC3E}">
        <p14:creationId xmlns:p14="http://schemas.microsoft.com/office/powerpoint/2010/main" val="1501601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4C057D9-FB9B-FD49-9B4D-09161E315016}" type="slidenum">
              <a:rPr kumimoji="1" lang="zh-CN" altLang="en-US" smtClean="0"/>
              <a:t>10</a:t>
            </a:fld>
            <a:endParaRPr kumimoji="1" lang="zh-CN" altLang="en-US"/>
          </a:p>
        </p:txBody>
      </p:sp>
    </p:spTree>
    <p:extLst>
      <p:ext uri="{BB962C8B-B14F-4D97-AF65-F5344CB8AC3E}">
        <p14:creationId xmlns:p14="http://schemas.microsoft.com/office/powerpoint/2010/main" val="170571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F56DE7-6D1F-8F5E-47D3-CE33A7E5B0EC}"/>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AF85608D-1041-D937-1D91-1DAF63175F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537CE902-C54E-1734-4574-1285BABCD7A5}"/>
              </a:ext>
            </a:extLst>
          </p:cNvPr>
          <p:cNvSpPr>
            <a:spLocks noGrp="1"/>
          </p:cNvSpPr>
          <p:nvPr>
            <p:ph type="dt" sz="half" idx="10"/>
          </p:nvPr>
        </p:nvSpPr>
        <p:spPr/>
        <p:txBody>
          <a:bodyPr/>
          <a:lstStyle/>
          <a:p>
            <a:fld id="{EDF0DC01-A611-4D05-99A6-A9DA8EF562F8}" type="datetimeFigureOut">
              <a:rPr lang="zh-TW" altLang="en-US" smtClean="0"/>
              <a:t>2025/3/31</a:t>
            </a:fld>
            <a:endParaRPr lang="zh-TW" altLang="en-US"/>
          </a:p>
        </p:txBody>
      </p:sp>
      <p:sp>
        <p:nvSpPr>
          <p:cNvPr id="5" name="頁尾版面配置區 4">
            <a:extLst>
              <a:ext uri="{FF2B5EF4-FFF2-40B4-BE49-F238E27FC236}">
                <a16:creationId xmlns:a16="http://schemas.microsoft.com/office/drawing/2014/main" id="{788980F6-0427-B8DD-4397-488A0596F28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DC44932-F973-583D-CDD2-512B44536820}"/>
              </a:ext>
            </a:extLst>
          </p:cNvPr>
          <p:cNvSpPr>
            <a:spLocks noGrp="1"/>
          </p:cNvSpPr>
          <p:nvPr>
            <p:ph type="sldNum" sz="quarter" idx="12"/>
          </p:nvPr>
        </p:nvSpPr>
        <p:spPr/>
        <p:txBody>
          <a:bodyPr/>
          <a:lstStyle/>
          <a:p>
            <a:fld id="{804EB691-8917-4D9D-86DE-A8F7E0D19810}" type="slidenum">
              <a:rPr lang="zh-TW" altLang="en-US" smtClean="0"/>
              <a:t>‹#›</a:t>
            </a:fld>
            <a:endParaRPr lang="zh-TW" altLang="en-US"/>
          </a:p>
        </p:txBody>
      </p:sp>
    </p:spTree>
    <p:extLst>
      <p:ext uri="{BB962C8B-B14F-4D97-AF65-F5344CB8AC3E}">
        <p14:creationId xmlns:p14="http://schemas.microsoft.com/office/powerpoint/2010/main" val="620139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2BDE52-1FD3-8F07-DF88-2ACD3A9303C0}"/>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6D94E4E-9847-4B83-41F8-3A1556578D6B}"/>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30F087D-701D-2677-72C2-4BC27255F167}"/>
              </a:ext>
            </a:extLst>
          </p:cNvPr>
          <p:cNvSpPr>
            <a:spLocks noGrp="1"/>
          </p:cNvSpPr>
          <p:nvPr>
            <p:ph type="dt" sz="half" idx="10"/>
          </p:nvPr>
        </p:nvSpPr>
        <p:spPr/>
        <p:txBody>
          <a:bodyPr/>
          <a:lstStyle/>
          <a:p>
            <a:fld id="{EDF0DC01-A611-4D05-99A6-A9DA8EF562F8}" type="datetimeFigureOut">
              <a:rPr lang="zh-TW" altLang="en-US" smtClean="0"/>
              <a:t>2025/3/31</a:t>
            </a:fld>
            <a:endParaRPr lang="zh-TW" altLang="en-US"/>
          </a:p>
        </p:txBody>
      </p:sp>
      <p:sp>
        <p:nvSpPr>
          <p:cNvPr id="5" name="頁尾版面配置區 4">
            <a:extLst>
              <a:ext uri="{FF2B5EF4-FFF2-40B4-BE49-F238E27FC236}">
                <a16:creationId xmlns:a16="http://schemas.microsoft.com/office/drawing/2014/main" id="{0E3E6D09-BCFF-6602-7EE4-E50FE93CCA6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429DAA8-1F59-8BCF-3F3F-39002D074927}"/>
              </a:ext>
            </a:extLst>
          </p:cNvPr>
          <p:cNvSpPr>
            <a:spLocks noGrp="1"/>
          </p:cNvSpPr>
          <p:nvPr>
            <p:ph type="sldNum" sz="quarter" idx="12"/>
          </p:nvPr>
        </p:nvSpPr>
        <p:spPr/>
        <p:txBody>
          <a:bodyPr/>
          <a:lstStyle/>
          <a:p>
            <a:fld id="{804EB691-8917-4D9D-86DE-A8F7E0D19810}" type="slidenum">
              <a:rPr lang="zh-TW" altLang="en-US" smtClean="0"/>
              <a:t>‹#›</a:t>
            </a:fld>
            <a:endParaRPr lang="zh-TW" altLang="en-US"/>
          </a:p>
        </p:txBody>
      </p:sp>
    </p:spTree>
    <p:extLst>
      <p:ext uri="{BB962C8B-B14F-4D97-AF65-F5344CB8AC3E}">
        <p14:creationId xmlns:p14="http://schemas.microsoft.com/office/powerpoint/2010/main" val="1592375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3963612B-719B-6029-FD5D-060D1CC5E4F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375BCF3C-A7B5-D657-B4E2-60A0BB757444}"/>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9FCB26A-D781-F7BF-D464-BEA4D44F3FCA}"/>
              </a:ext>
            </a:extLst>
          </p:cNvPr>
          <p:cNvSpPr>
            <a:spLocks noGrp="1"/>
          </p:cNvSpPr>
          <p:nvPr>
            <p:ph type="dt" sz="half" idx="10"/>
          </p:nvPr>
        </p:nvSpPr>
        <p:spPr/>
        <p:txBody>
          <a:bodyPr/>
          <a:lstStyle/>
          <a:p>
            <a:fld id="{EDF0DC01-A611-4D05-99A6-A9DA8EF562F8}" type="datetimeFigureOut">
              <a:rPr lang="zh-TW" altLang="en-US" smtClean="0"/>
              <a:t>2025/3/31</a:t>
            </a:fld>
            <a:endParaRPr lang="zh-TW" altLang="en-US"/>
          </a:p>
        </p:txBody>
      </p:sp>
      <p:sp>
        <p:nvSpPr>
          <p:cNvPr id="5" name="頁尾版面配置區 4">
            <a:extLst>
              <a:ext uri="{FF2B5EF4-FFF2-40B4-BE49-F238E27FC236}">
                <a16:creationId xmlns:a16="http://schemas.microsoft.com/office/drawing/2014/main" id="{3D85F2FF-0A33-3719-67E5-21B6F265ED7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BEAB2B3-BD2A-0D8F-723F-A3AEDD6C1FA5}"/>
              </a:ext>
            </a:extLst>
          </p:cNvPr>
          <p:cNvSpPr>
            <a:spLocks noGrp="1"/>
          </p:cNvSpPr>
          <p:nvPr>
            <p:ph type="sldNum" sz="quarter" idx="12"/>
          </p:nvPr>
        </p:nvSpPr>
        <p:spPr/>
        <p:txBody>
          <a:bodyPr/>
          <a:lstStyle/>
          <a:p>
            <a:fld id="{804EB691-8917-4D9D-86DE-A8F7E0D19810}" type="slidenum">
              <a:rPr lang="zh-TW" altLang="en-US" smtClean="0"/>
              <a:t>‹#›</a:t>
            </a:fld>
            <a:endParaRPr lang="zh-TW" altLang="en-US"/>
          </a:p>
        </p:txBody>
      </p:sp>
    </p:spTree>
    <p:extLst>
      <p:ext uri="{BB962C8B-B14F-4D97-AF65-F5344CB8AC3E}">
        <p14:creationId xmlns:p14="http://schemas.microsoft.com/office/powerpoint/2010/main" val="2912751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E12796-22FE-814F-7250-B6A4693C701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9F96F93-671B-B827-C0EE-8B02B5FE36AA}"/>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03519F4-F711-96BA-1E1C-5F3657DE3477}"/>
              </a:ext>
            </a:extLst>
          </p:cNvPr>
          <p:cNvSpPr>
            <a:spLocks noGrp="1"/>
          </p:cNvSpPr>
          <p:nvPr>
            <p:ph type="dt" sz="half" idx="10"/>
          </p:nvPr>
        </p:nvSpPr>
        <p:spPr/>
        <p:txBody>
          <a:bodyPr/>
          <a:lstStyle/>
          <a:p>
            <a:fld id="{EDF0DC01-A611-4D05-99A6-A9DA8EF562F8}" type="datetimeFigureOut">
              <a:rPr lang="zh-TW" altLang="en-US" smtClean="0"/>
              <a:t>2025/3/31</a:t>
            </a:fld>
            <a:endParaRPr lang="zh-TW" altLang="en-US"/>
          </a:p>
        </p:txBody>
      </p:sp>
      <p:sp>
        <p:nvSpPr>
          <p:cNvPr id="5" name="頁尾版面配置區 4">
            <a:extLst>
              <a:ext uri="{FF2B5EF4-FFF2-40B4-BE49-F238E27FC236}">
                <a16:creationId xmlns:a16="http://schemas.microsoft.com/office/drawing/2014/main" id="{3F619F07-634A-2C00-3855-85D1D4E27E2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B9755A3-C89C-36D5-BA5D-66C042D75B0F}"/>
              </a:ext>
            </a:extLst>
          </p:cNvPr>
          <p:cNvSpPr>
            <a:spLocks noGrp="1"/>
          </p:cNvSpPr>
          <p:nvPr>
            <p:ph type="sldNum" sz="quarter" idx="12"/>
          </p:nvPr>
        </p:nvSpPr>
        <p:spPr/>
        <p:txBody>
          <a:bodyPr/>
          <a:lstStyle/>
          <a:p>
            <a:fld id="{804EB691-8917-4D9D-86DE-A8F7E0D19810}" type="slidenum">
              <a:rPr lang="zh-TW" altLang="en-US" smtClean="0"/>
              <a:t>‹#›</a:t>
            </a:fld>
            <a:endParaRPr lang="zh-TW" altLang="en-US"/>
          </a:p>
        </p:txBody>
      </p:sp>
    </p:spTree>
    <p:extLst>
      <p:ext uri="{BB962C8B-B14F-4D97-AF65-F5344CB8AC3E}">
        <p14:creationId xmlns:p14="http://schemas.microsoft.com/office/powerpoint/2010/main" val="3969498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ACCAB7-93B6-2396-B201-0991AE352776}"/>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ADAFD0DD-7917-0A5E-FA49-794C4A0B688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762F699B-B9B7-CBD2-27B7-58403A4F593B}"/>
              </a:ext>
            </a:extLst>
          </p:cNvPr>
          <p:cNvSpPr>
            <a:spLocks noGrp="1"/>
          </p:cNvSpPr>
          <p:nvPr>
            <p:ph type="dt" sz="half" idx="10"/>
          </p:nvPr>
        </p:nvSpPr>
        <p:spPr/>
        <p:txBody>
          <a:bodyPr/>
          <a:lstStyle/>
          <a:p>
            <a:fld id="{EDF0DC01-A611-4D05-99A6-A9DA8EF562F8}" type="datetimeFigureOut">
              <a:rPr lang="zh-TW" altLang="en-US" smtClean="0"/>
              <a:t>2025/3/31</a:t>
            </a:fld>
            <a:endParaRPr lang="zh-TW" altLang="en-US"/>
          </a:p>
        </p:txBody>
      </p:sp>
      <p:sp>
        <p:nvSpPr>
          <p:cNvPr id="5" name="頁尾版面配置區 4">
            <a:extLst>
              <a:ext uri="{FF2B5EF4-FFF2-40B4-BE49-F238E27FC236}">
                <a16:creationId xmlns:a16="http://schemas.microsoft.com/office/drawing/2014/main" id="{9049A980-8E9B-4FAD-D97F-A1E4BE75AE6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182EEC0-F669-10F4-C00A-1106D5E8C5AB}"/>
              </a:ext>
            </a:extLst>
          </p:cNvPr>
          <p:cNvSpPr>
            <a:spLocks noGrp="1"/>
          </p:cNvSpPr>
          <p:nvPr>
            <p:ph type="sldNum" sz="quarter" idx="12"/>
          </p:nvPr>
        </p:nvSpPr>
        <p:spPr/>
        <p:txBody>
          <a:bodyPr/>
          <a:lstStyle/>
          <a:p>
            <a:fld id="{804EB691-8917-4D9D-86DE-A8F7E0D19810}" type="slidenum">
              <a:rPr lang="zh-TW" altLang="en-US" smtClean="0"/>
              <a:t>‹#›</a:t>
            </a:fld>
            <a:endParaRPr lang="zh-TW" altLang="en-US"/>
          </a:p>
        </p:txBody>
      </p:sp>
    </p:spTree>
    <p:extLst>
      <p:ext uri="{BB962C8B-B14F-4D97-AF65-F5344CB8AC3E}">
        <p14:creationId xmlns:p14="http://schemas.microsoft.com/office/powerpoint/2010/main" val="2103337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FC4A85-4D18-65BC-BAE4-3B53CD836EA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4DF720B0-FCEB-4CEF-8A9F-68B2E04A16D3}"/>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DBFE4379-89B1-A606-F89F-A52BC560EE64}"/>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FB5BD031-559C-B82D-CF94-A961916B790A}"/>
              </a:ext>
            </a:extLst>
          </p:cNvPr>
          <p:cNvSpPr>
            <a:spLocks noGrp="1"/>
          </p:cNvSpPr>
          <p:nvPr>
            <p:ph type="dt" sz="half" idx="10"/>
          </p:nvPr>
        </p:nvSpPr>
        <p:spPr/>
        <p:txBody>
          <a:bodyPr/>
          <a:lstStyle/>
          <a:p>
            <a:fld id="{EDF0DC01-A611-4D05-99A6-A9DA8EF562F8}" type="datetimeFigureOut">
              <a:rPr lang="zh-TW" altLang="en-US" smtClean="0"/>
              <a:t>2025/3/31</a:t>
            </a:fld>
            <a:endParaRPr lang="zh-TW" altLang="en-US"/>
          </a:p>
        </p:txBody>
      </p:sp>
      <p:sp>
        <p:nvSpPr>
          <p:cNvPr id="6" name="頁尾版面配置區 5">
            <a:extLst>
              <a:ext uri="{FF2B5EF4-FFF2-40B4-BE49-F238E27FC236}">
                <a16:creationId xmlns:a16="http://schemas.microsoft.com/office/drawing/2014/main" id="{CE2F3F64-48D7-4908-5CFC-B556820904F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5E62513-0735-2D35-615A-CFF927FBB96D}"/>
              </a:ext>
            </a:extLst>
          </p:cNvPr>
          <p:cNvSpPr>
            <a:spLocks noGrp="1"/>
          </p:cNvSpPr>
          <p:nvPr>
            <p:ph type="sldNum" sz="quarter" idx="12"/>
          </p:nvPr>
        </p:nvSpPr>
        <p:spPr/>
        <p:txBody>
          <a:bodyPr/>
          <a:lstStyle/>
          <a:p>
            <a:fld id="{804EB691-8917-4D9D-86DE-A8F7E0D19810}" type="slidenum">
              <a:rPr lang="zh-TW" altLang="en-US" smtClean="0"/>
              <a:t>‹#›</a:t>
            </a:fld>
            <a:endParaRPr lang="zh-TW" altLang="en-US"/>
          </a:p>
        </p:txBody>
      </p:sp>
    </p:spTree>
    <p:extLst>
      <p:ext uri="{BB962C8B-B14F-4D97-AF65-F5344CB8AC3E}">
        <p14:creationId xmlns:p14="http://schemas.microsoft.com/office/powerpoint/2010/main" val="1940239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1BF1AE-8957-5D31-1F2C-9F22BEF3D9D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C4B65105-8F19-53E2-C570-3308BE927F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443809E8-9D88-202F-1CFE-5D9B938E7EAB}"/>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371F40DA-6182-8644-DC64-9AE2B89470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A15543B-6D63-DA6A-7A25-E33E53AC1239}"/>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4D30984A-6204-FAEE-B245-1A98118CF8A3}"/>
              </a:ext>
            </a:extLst>
          </p:cNvPr>
          <p:cNvSpPr>
            <a:spLocks noGrp="1"/>
          </p:cNvSpPr>
          <p:nvPr>
            <p:ph type="dt" sz="half" idx="10"/>
          </p:nvPr>
        </p:nvSpPr>
        <p:spPr/>
        <p:txBody>
          <a:bodyPr/>
          <a:lstStyle/>
          <a:p>
            <a:fld id="{EDF0DC01-A611-4D05-99A6-A9DA8EF562F8}" type="datetimeFigureOut">
              <a:rPr lang="zh-TW" altLang="en-US" smtClean="0"/>
              <a:t>2025/3/31</a:t>
            </a:fld>
            <a:endParaRPr lang="zh-TW" altLang="en-US"/>
          </a:p>
        </p:txBody>
      </p:sp>
      <p:sp>
        <p:nvSpPr>
          <p:cNvPr id="8" name="頁尾版面配置區 7">
            <a:extLst>
              <a:ext uri="{FF2B5EF4-FFF2-40B4-BE49-F238E27FC236}">
                <a16:creationId xmlns:a16="http://schemas.microsoft.com/office/drawing/2014/main" id="{4D2FC3FE-BD9F-4FBF-07E1-8A1E76A24722}"/>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2651269E-CE94-E83E-3E1C-064044F0D1F2}"/>
              </a:ext>
            </a:extLst>
          </p:cNvPr>
          <p:cNvSpPr>
            <a:spLocks noGrp="1"/>
          </p:cNvSpPr>
          <p:nvPr>
            <p:ph type="sldNum" sz="quarter" idx="12"/>
          </p:nvPr>
        </p:nvSpPr>
        <p:spPr/>
        <p:txBody>
          <a:bodyPr/>
          <a:lstStyle/>
          <a:p>
            <a:fld id="{804EB691-8917-4D9D-86DE-A8F7E0D19810}" type="slidenum">
              <a:rPr lang="zh-TW" altLang="en-US" smtClean="0"/>
              <a:t>‹#›</a:t>
            </a:fld>
            <a:endParaRPr lang="zh-TW" altLang="en-US"/>
          </a:p>
        </p:txBody>
      </p:sp>
    </p:spTree>
    <p:extLst>
      <p:ext uri="{BB962C8B-B14F-4D97-AF65-F5344CB8AC3E}">
        <p14:creationId xmlns:p14="http://schemas.microsoft.com/office/powerpoint/2010/main" val="1518743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DF81E3-822A-ABC3-F38B-6B2DAF129D76}"/>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0CD5C191-5EB1-C85F-5B2A-FF1CD2E56625}"/>
              </a:ext>
            </a:extLst>
          </p:cNvPr>
          <p:cNvSpPr>
            <a:spLocks noGrp="1"/>
          </p:cNvSpPr>
          <p:nvPr>
            <p:ph type="dt" sz="half" idx="10"/>
          </p:nvPr>
        </p:nvSpPr>
        <p:spPr/>
        <p:txBody>
          <a:bodyPr/>
          <a:lstStyle/>
          <a:p>
            <a:fld id="{EDF0DC01-A611-4D05-99A6-A9DA8EF562F8}" type="datetimeFigureOut">
              <a:rPr lang="zh-TW" altLang="en-US" smtClean="0"/>
              <a:t>2025/3/31</a:t>
            </a:fld>
            <a:endParaRPr lang="zh-TW" altLang="en-US"/>
          </a:p>
        </p:txBody>
      </p:sp>
      <p:sp>
        <p:nvSpPr>
          <p:cNvPr id="4" name="頁尾版面配置區 3">
            <a:extLst>
              <a:ext uri="{FF2B5EF4-FFF2-40B4-BE49-F238E27FC236}">
                <a16:creationId xmlns:a16="http://schemas.microsoft.com/office/drawing/2014/main" id="{56F06249-8138-0178-EA45-8D606901CAB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3DAC73E4-8AF8-139A-6EA5-D5DAEA982928}"/>
              </a:ext>
            </a:extLst>
          </p:cNvPr>
          <p:cNvSpPr>
            <a:spLocks noGrp="1"/>
          </p:cNvSpPr>
          <p:nvPr>
            <p:ph type="sldNum" sz="quarter" idx="12"/>
          </p:nvPr>
        </p:nvSpPr>
        <p:spPr/>
        <p:txBody>
          <a:bodyPr/>
          <a:lstStyle/>
          <a:p>
            <a:fld id="{804EB691-8917-4D9D-86DE-A8F7E0D19810}" type="slidenum">
              <a:rPr lang="zh-TW" altLang="en-US" smtClean="0"/>
              <a:t>‹#›</a:t>
            </a:fld>
            <a:endParaRPr lang="zh-TW" altLang="en-US"/>
          </a:p>
        </p:txBody>
      </p:sp>
    </p:spTree>
    <p:extLst>
      <p:ext uri="{BB962C8B-B14F-4D97-AF65-F5344CB8AC3E}">
        <p14:creationId xmlns:p14="http://schemas.microsoft.com/office/powerpoint/2010/main" val="2575091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1B7B869-68C9-E791-754E-B5A2ED6E5C95}"/>
              </a:ext>
            </a:extLst>
          </p:cNvPr>
          <p:cNvSpPr>
            <a:spLocks noGrp="1"/>
          </p:cNvSpPr>
          <p:nvPr>
            <p:ph type="dt" sz="half" idx="10"/>
          </p:nvPr>
        </p:nvSpPr>
        <p:spPr/>
        <p:txBody>
          <a:bodyPr/>
          <a:lstStyle/>
          <a:p>
            <a:fld id="{EDF0DC01-A611-4D05-99A6-A9DA8EF562F8}" type="datetimeFigureOut">
              <a:rPr lang="zh-TW" altLang="en-US" smtClean="0"/>
              <a:t>2025/3/31</a:t>
            </a:fld>
            <a:endParaRPr lang="zh-TW" altLang="en-US"/>
          </a:p>
        </p:txBody>
      </p:sp>
      <p:sp>
        <p:nvSpPr>
          <p:cNvPr id="3" name="頁尾版面配置區 2">
            <a:extLst>
              <a:ext uri="{FF2B5EF4-FFF2-40B4-BE49-F238E27FC236}">
                <a16:creationId xmlns:a16="http://schemas.microsoft.com/office/drawing/2014/main" id="{C57249BE-91A8-E04E-C5E7-FE84CC68093A}"/>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1D0A7C48-A7D9-4B82-8D66-9E551422D874}"/>
              </a:ext>
            </a:extLst>
          </p:cNvPr>
          <p:cNvSpPr>
            <a:spLocks noGrp="1"/>
          </p:cNvSpPr>
          <p:nvPr>
            <p:ph type="sldNum" sz="quarter" idx="12"/>
          </p:nvPr>
        </p:nvSpPr>
        <p:spPr/>
        <p:txBody>
          <a:bodyPr/>
          <a:lstStyle/>
          <a:p>
            <a:fld id="{804EB691-8917-4D9D-86DE-A8F7E0D19810}" type="slidenum">
              <a:rPr lang="zh-TW" altLang="en-US" smtClean="0"/>
              <a:t>‹#›</a:t>
            </a:fld>
            <a:endParaRPr lang="zh-TW" altLang="en-US"/>
          </a:p>
        </p:txBody>
      </p:sp>
    </p:spTree>
    <p:extLst>
      <p:ext uri="{BB962C8B-B14F-4D97-AF65-F5344CB8AC3E}">
        <p14:creationId xmlns:p14="http://schemas.microsoft.com/office/powerpoint/2010/main" val="3988304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A7C838-02B1-5436-2FCF-FA2648E463D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1CDDAA41-E8C2-B639-4568-E838C48339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98B4C03-EA11-DAEC-7E58-C320861B1A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FB3AA65-3C14-2F7C-2802-BC6E8AEECC3F}"/>
              </a:ext>
            </a:extLst>
          </p:cNvPr>
          <p:cNvSpPr>
            <a:spLocks noGrp="1"/>
          </p:cNvSpPr>
          <p:nvPr>
            <p:ph type="dt" sz="half" idx="10"/>
          </p:nvPr>
        </p:nvSpPr>
        <p:spPr/>
        <p:txBody>
          <a:bodyPr/>
          <a:lstStyle/>
          <a:p>
            <a:fld id="{EDF0DC01-A611-4D05-99A6-A9DA8EF562F8}" type="datetimeFigureOut">
              <a:rPr lang="zh-TW" altLang="en-US" smtClean="0"/>
              <a:t>2025/3/31</a:t>
            </a:fld>
            <a:endParaRPr lang="zh-TW" altLang="en-US"/>
          </a:p>
        </p:txBody>
      </p:sp>
      <p:sp>
        <p:nvSpPr>
          <p:cNvPr id="6" name="頁尾版面配置區 5">
            <a:extLst>
              <a:ext uri="{FF2B5EF4-FFF2-40B4-BE49-F238E27FC236}">
                <a16:creationId xmlns:a16="http://schemas.microsoft.com/office/drawing/2014/main" id="{E2617092-ABA0-CDAE-516F-64E0A812BB0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0715640-EA55-E578-FDD8-12B25A9B0734}"/>
              </a:ext>
            </a:extLst>
          </p:cNvPr>
          <p:cNvSpPr>
            <a:spLocks noGrp="1"/>
          </p:cNvSpPr>
          <p:nvPr>
            <p:ph type="sldNum" sz="quarter" idx="12"/>
          </p:nvPr>
        </p:nvSpPr>
        <p:spPr/>
        <p:txBody>
          <a:bodyPr/>
          <a:lstStyle/>
          <a:p>
            <a:fld id="{804EB691-8917-4D9D-86DE-A8F7E0D19810}" type="slidenum">
              <a:rPr lang="zh-TW" altLang="en-US" smtClean="0"/>
              <a:t>‹#›</a:t>
            </a:fld>
            <a:endParaRPr lang="zh-TW" altLang="en-US"/>
          </a:p>
        </p:txBody>
      </p:sp>
    </p:spTree>
    <p:extLst>
      <p:ext uri="{BB962C8B-B14F-4D97-AF65-F5344CB8AC3E}">
        <p14:creationId xmlns:p14="http://schemas.microsoft.com/office/powerpoint/2010/main" val="362517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7160FD-9B74-A3BB-484B-9C8825E82C4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2207E35B-76E4-A4B4-8EE4-3E12647C34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DF86FD51-64C0-A98A-BE84-90251761F8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8E3B074-4A3F-B480-A93C-A35BC4705B27}"/>
              </a:ext>
            </a:extLst>
          </p:cNvPr>
          <p:cNvSpPr>
            <a:spLocks noGrp="1"/>
          </p:cNvSpPr>
          <p:nvPr>
            <p:ph type="dt" sz="half" idx="10"/>
          </p:nvPr>
        </p:nvSpPr>
        <p:spPr/>
        <p:txBody>
          <a:bodyPr/>
          <a:lstStyle/>
          <a:p>
            <a:fld id="{EDF0DC01-A611-4D05-99A6-A9DA8EF562F8}" type="datetimeFigureOut">
              <a:rPr lang="zh-TW" altLang="en-US" smtClean="0"/>
              <a:t>2025/3/31</a:t>
            </a:fld>
            <a:endParaRPr lang="zh-TW" altLang="en-US"/>
          </a:p>
        </p:txBody>
      </p:sp>
      <p:sp>
        <p:nvSpPr>
          <p:cNvPr id="6" name="頁尾版面配置區 5">
            <a:extLst>
              <a:ext uri="{FF2B5EF4-FFF2-40B4-BE49-F238E27FC236}">
                <a16:creationId xmlns:a16="http://schemas.microsoft.com/office/drawing/2014/main" id="{913F3925-287C-0225-05AA-76DE5D33B3B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337DD7A-4A93-67AA-80B8-A7DCDC69DD5A}"/>
              </a:ext>
            </a:extLst>
          </p:cNvPr>
          <p:cNvSpPr>
            <a:spLocks noGrp="1"/>
          </p:cNvSpPr>
          <p:nvPr>
            <p:ph type="sldNum" sz="quarter" idx="12"/>
          </p:nvPr>
        </p:nvSpPr>
        <p:spPr/>
        <p:txBody>
          <a:bodyPr/>
          <a:lstStyle/>
          <a:p>
            <a:fld id="{804EB691-8917-4D9D-86DE-A8F7E0D19810}" type="slidenum">
              <a:rPr lang="zh-TW" altLang="en-US" smtClean="0"/>
              <a:t>‹#›</a:t>
            </a:fld>
            <a:endParaRPr lang="zh-TW" altLang="en-US"/>
          </a:p>
        </p:txBody>
      </p:sp>
    </p:spTree>
    <p:extLst>
      <p:ext uri="{BB962C8B-B14F-4D97-AF65-F5344CB8AC3E}">
        <p14:creationId xmlns:p14="http://schemas.microsoft.com/office/powerpoint/2010/main" val="692902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58D7FDC-CF5F-307C-0A58-774CDC2105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B7D49C9-DD84-E0F1-03BA-438048D21E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59B37E6-4585-71E0-D28C-13C1B142D5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DF0DC01-A611-4D05-99A6-A9DA8EF562F8}" type="datetimeFigureOut">
              <a:rPr lang="zh-TW" altLang="en-US" smtClean="0"/>
              <a:t>2025/3/31</a:t>
            </a:fld>
            <a:endParaRPr lang="zh-TW" altLang="en-US"/>
          </a:p>
        </p:txBody>
      </p:sp>
      <p:sp>
        <p:nvSpPr>
          <p:cNvPr id="5" name="頁尾版面配置區 4">
            <a:extLst>
              <a:ext uri="{FF2B5EF4-FFF2-40B4-BE49-F238E27FC236}">
                <a16:creationId xmlns:a16="http://schemas.microsoft.com/office/drawing/2014/main" id="{AE4B7B77-D196-4BEE-71C4-ADD03619B7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01B71F83-8E21-E250-B566-FD01BA3A0B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04EB691-8917-4D9D-86DE-A8F7E0D19810}" type="slidenum">
              <a:rPr lang="zh-TW" altLang="en-US" smtClean="0"/>
              <a:t>‹#›</a:t>
            </a:fld>
            <a:endParaRPr lang="zh-TW" altLang="en-US"/>
          </a:p>
        </p:txBody>
      </p:sp>
    </p:spTree>
    <p:extLst>
      <p:ext uri="{BB962C8B-B14F-4D97-AF65-F5344CB8AC3E}">
        <p14:creationId xmlns:p14="http://schemas.microsoft.com/office/powerpoint/2010/main" val="429471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hyperlink" Target="https://www.jstor.org/stable/41485683" TargetMode="External"/><Relationship Id="rId2" Type="http://schemas.openxmlformats.org/officeDocument/2006/relationships/hyperlink" Target="https://www.jstor.org/stable/42956137" TargetMode="External"/><Relationship Id="rId1" Type="http://schemas.openxmlformats.org/officeDocument/2006/relationships/slideLayout" Target="../slideLayouts/slideLayout1.xml"/><Relationship Id="rId5" Type="http://schemas.openxmlformats.org/officeDocument/2006/relationships/hyperlink" Target="https://doi.org/10.1016/j.electstud.2010.09.009" TargetMode="External"/><Relationship Id="rId4" Type="http://schemas.openxmlformats.org/officeDocument/2006/relationships/hyperlink" Target="https://doi.org/10.1371/journal.pone.0314967"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doi.org/10.1111/1475-6765.12625" TargetMode="External"/><Relationship Id="rId2" Type="http://schemas.openxmlformats.org/officeDocument/2006/relationships/hyperlink" Target="https://www.jstor.org/stable/10.2307/26956805" TargetMode="External"/><Relationship Id="rId1" Type="http://schemas.openxmlformats.org/officeDocument/2006/relationships/slideLayout" Target="../slideLayouts/slideLayout1.xml"/><Relationship Id="rId4" Type="http://schemas.openxmlformats.org/officeDocument/2006/relationships/hyperlink" Target="https://doi.org/10.1177/0032321720952230"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338canada.com/polls.htm" TargetMode="External"/><Relationship Id="rId2" Type="http://schemas.openxmlformats.org/officeDocument/2006/relationships/hyperlink" Target="https://www.nytimes.com/2023/05/08/arts/design/king-charles-coronation-portrait-hugo-burnand.html" TargetMode="External"/><Relationship Id="rId1" Type="http://schemas.openxmlformats.org/officeDocument/2006/relationships/slideLayout" Target="../slideLayouts/slideLayout1.xml"/><Relationship Id="rId6" Type="http://schemas.openxmlformats.org/officeDocument/2006/relationships/hyperlink" Target="https://www.cnn.com/interactive/2024/07/politics/photographers-trump-shooting-cnnphotos/" TargetMode="External"/><Relationship Id="rId5" Type="http://schemas.openxmlformats.org/officeDocument/2006/relationships/hyperlink" Target="https://www.pbs.org/wgbh/frontline/article/january-6-insurrection-capitol-attack-documentaries-streaming/" TargetMode="External"/><Relationship Id="rId4" Type="http://schemas.openxmlformats.org/officeDocument/2006/relationships/hyperlink" Target="https://www.elections.ca/res/cir/maps2/map.asp?map=ERMap_44&amp;lang=e"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314824" y="735106"/>
            <a:ext cx="10053763" cy="2928470"/>
          </a:xfrm>
        </p:spPr>
        <p:txBody>
          <a:bodyPr vert="horz" lIns="91440" tIns="45720" rIns="91440" bIns="45720" rtlCol="0" anchor="b">
            <a:normAutofit/>
          </a:bodyPr>
          <a:lstStyle/>
          <a:p>
            <a:r>
              <a:rPr lang="en-US" sz="4400" b="1">
                <a:solidFill>
                  <a:schemeClr val="bg1"/>
                </a:solidFill>
                <a:latin typeface="Helvetica"/>
                <a:ea typeface="等线"/>
                <a:cs typeface="Helvetica"/>
              </a:rPr>
              <a:t>Winner-loser gap in 2021 Canadian federal election ​</a:t>
            </a:r>
            <a:endParaRPr lang="en-US" sz="4400" b="1" dirty="0">
              <a:solidFill>
                <a:schemeClr val="bg1"/>
              </a:solidFill>
              <a:latin typeface="Helvetica"/>
              <a:ea typeface="等线"/>
              <a:cs typeface="Helvetica"/>
            </a:endParaRPr>
          </a:p>
          <a:p>
            <a:endParaRPr lang="en-US" sz="4400" b="1" dirty="0">
              <a:solidFill>
                <a:schemeClr val="bg1"/>
              </a:solidFill>
              <a:latin typeface="Helvetica"/>
              <a:ea typeface="等线"/>
              <a:cs typeface="Helvetica"/>
            </a:endParaRPr>
          </a:p>
        </p:txBody>
      </p:sp>
      <p:sp>
        <p:nvSpPr>
          <p:cNvPr id="3" name="Subtitle 2"/>
          <p:cNvSpPr>
            <a:spLocks noGrp="1"/>
          </p:cNvSpPr>
          <p:nvPr>
            <p:ph type="body" idx="1"/>
          </p:nvPr>
        </p:nvSpPr>
        <p:spPr>
          <a:xfrm>
            <a:off x="1362636" y="3188624"/>
            <a:ext cx="10005951" cy="1458258"/>
          </a:xfrm>
        </p:spPr>
        <p:txBody>
          <a:bodyPr vert="horz" lIns="91440" tIns="45720" rIns="91440" bIns="45720" rtlCol="0" anchor="ctr">
            <a:normAutofit/>
          </a:bodyPr>
          <a:lstStyle/>
          <a:p>
            <a:r>
              <a:rPr lang="en-US" kern="1200">
                <a:solidFill>
                  <a:schemeClr val="bg1"/>
                </a:solidFill>
                <a:latin typeface="+mn-lt"/>
                <a:ea typeface="+mn-ea"/>
                <a:cs typeface="+mn-cs"/>
              </a:rPr>
              <a:t>Tie Ma &amp; Robert Ta-Chuan Yu</a:t>
            </a:r>
          </a:p>
          <a:p>
            <a:r>
              <a:rPr lang="en-US" kern="1200">
                <a:solidFill>
                  <a:schemeClr val="bg1"/>
                </a:solidFill>
                <a:latin typeface="+mn-lt"/>
                <a:ea typeface="+mn-ea"/>
                <a:cs typeface="+mn-cs"/>
              </a:rPr>
              <a:t>March 03, 2025</a:t>
            </a:r>
          </a:p>
          <a:p>
            <a:endParaRPr lang="en-US" kern="1200">
              <a:solidFill>
                <a:schemeClr val="tx1"/>
              </a:solidFill>
              <a:latin typeface="+mn-lt"/>
              <a:ea typeface="+mn-ea"/>
              <a:cs typeface="+mn-cs"/>
            </a:endParaRPr>
          </a:p>
        </p:txBody>
      </p:sp>
      <p:sp>
        <p:nvSpPr>
          <p:cNvPr id="10" name="Footer Placeholder 4">
            <a:extLst>
              <a:ext uri="{FF2B5EF4-FFF2-40B4-BE49-F238E27FC236}">
                <a16:creationId xmlns:a16="http://schemas.microsoft.com/office/drawing/2014/main" id="{EA56FF60-40C1-495F-51DA-61294EC149DB}"/>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endParaRPr lang="en-US" sz="1100" kern="1200">
              <a:solidFill>
                <a:srgbClr val="FFFFFF"/>
              </a:solidFill>
              <a:latin typeface="+mn-lt"/>
              <a:ea typeface="+mn-ea"/>
              <a:cs typeface="+mn-cs"/>
            </a:endParaRPr>
          </a:p>
        </p:txBody>
      </p:sp>
      <p:sp>
        <p:nvSpPr>
          <p:cNvPr id="8" name="Date Placeholder 3">
            <a:extLst>
              <a:ext uri="{FF2B5EF4-FFF2-40B4-BE49-F238E27FC236}">
                <a16:creationId xmlns:a16="http://schemas.microsoft.com/office/drawing/2014/main" id="{E3D7178C-40BF-B7C5-D8FA-6A0CEAB92E0C}"/>
              </a:ext>
            </a:extLst>
          </p:cNvPr>
          <p:cNvSpPr>
            <a:spLocks noGrp="1"/>
          </p:cNvSpPr>
          <p:nvPr>
            <p:ph type="dt" sz="half" idx="10"/>
          </p:nvPr>
        </p:nvSpPr>
        <p:spPr>
          <a:xfrm>
            <a:off x="8970264" y="6446837"/>
            <a:ext cx="2743200" cy="365125"/>
          </a:xfrm>
        </p:spPr>
        <p:txBody>
          <a:bodyPr vert="horz" lIns="91440" tIns="45720" rIns="91440" bIns="45720" rtlCol="0" anchor="ctr">
            <a:normAutofit/>
          </a:bodyPr>
          <a:lstStyle/>
          <a:p>
            <a:pPr algn="r">
              <a:spcAft>
                <a:spcPts val="600"/>
              </a:spcAft>
            </a:pPr>
            <a:fld id="{243F161E-A31D-446B-A97F-38C0A652491C}" type="datetime1">
              <a:rPr lang="en-US" sz="1100">
                <a:solidFill>
                  <a:schemeClr val="tx1">
                    <a:lumMod val="50000"/>
                    <a:lumOff val="50000"/>
                  </a:schemeClr>
                </a:solidFill>
              </a:rPr>
              <a:pPr algn="r">
                <a:spcAft>
                  <a:spcPts val="600"/>
                </a:spcAft>
              </a:pPr>
              <a:t>3/31/25</a:t>
            </a:fld>
            <a:endParaRPr lang="en-US" sz="1100">
              <a:solidFill>
                <a:schemeClr val="tx1">
                  <a:lumMod val="50000"/>
                  <a:lumOff val="50000"/>
                </a:schemeClr>
              </a:solidFill>
            </a:endParaRPr>
          </a:p>
        </p:txBody>
      </p:sp>
      <p:sp>
        <p:nvSpPr>
          <p:cNvPr id="12" name="Slide Number Placeholder 5">
            <a:extLst>
              <a:ext uri="{FF2B5EF4-FFF2-40B4-BE49-F238E27FC236}">
                <a16:creationId xmlns:a16="http://schemas.microsoft.com/office/drawing/2014/main" id="{66984BDD-60C9-D852-C80A-33762A181B8A}"/>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A65A5C87-DF58-40C8-B092-1DE63DB4547E}" type="slidenum">
              <a:rPr lang="en-US" sz="1100">
                <a:solidFill>
                  <a:schemeClr val="tx1">
                    <a:lumMod val="50000"/>
                    <a:lumOff val="50000"/>
                  </a:schemeClr>
                </a:solidFill>
              </a:rPr>
              <a:pPr>
                <a:spcAft>
                  <a:spcPts val="600"/>
                </a:spcAft>
              </a:pPr>
              <a:t>1</a:t>
            </a:fld>
            <a:endParaRPr lang="en-US" sz="1100">
              <a:solidFill>
                <a:schemeClr val="tx1">
                  <a:lumMod val="50000"/>
                  <a:lumOff val="50000"/>
                </a:schemeClr>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7E3BF49-1F73-1042-A9DE-766145BCEFFB}"/>
              </a:ext>
            </a:extLst>
          </p:cNvPr>
          <p:cNvSpPr>
            <a:spLocks noGrp="1"/>
          </p:cNvSpPr>
          <p:nvPr>
            <p:ph type="title"/>
          </p:nvPr>
        </p:nvSpPr>
        <p:spPr>
          <a:xfrm>
            <a:off x="1371599" y="294538"/>
            <a:ext cx="9895951" cy="1033669"/>
          </a:xfrm>
        </p:spPr>
        <p:txBody>
          <a:bodyPr>
            <a:normAutofit/>
          </a:bodyPr>
          <a:lstStyle/>
          <a:p>
            <a:r>
              <a:rPr lang="en-CA" altLang="zh-CN" sz="4000" b="1" dirty="0">
                <a:solidFill>
                  <a:srgbClr val="FFFFFF"/>
                </a:solidFill>
                <a:effectLst/>
                <a:latin typeface="Helvetica"/>
                <a:ea typeface="等线 Light"/>
                <a:cs typeface="Helvetica"/>
              </a:rPr>
              <a:t>Question</a:t>
            </a:r>
            <a:endParaRPr kumimoji="1" lang="zh-CN" altLang="en-US" sz="4000" b="1" dirty="0">
              <a:solidFill>
                <a:srgbClr val="FFFFFF"/>
              </a:solidFill>
              <a:latin typeface="Helvetica"/>
              <a:ea typeface="等线 Light"/>
              <a:cs typeface="Helvetica"/>
            </a:endParaRPr>
          </a:p>
        </p:txBody>
      </p:sp>
      <p:sp>
        <p:nvSpPr>
          <p:cNvPr id="5" name="页脚占位符 4">
            <a:extLst>
              <a:ext uri="{FF2B5EF4-FFF2-40B4-BE49-F238E27FC236}">
                <a16:creationId xmlns:a16="http://schemas.microsoft.com/office/drawing/2014/main" id="{A0EF21A9-37FD-D9C2-7C52-F493415B03DA}"/>
              </a:ext>
            </a:extLst>
          </p:cNvPr>
          <p:cNvSpPr>
            <a:spLocks noGrp="1"/>
          </p:cNvSpPr>
          <p:nvPr>
            <p:ph type="ftr" sz="quarter" idx="11"/>
          </p:nvPr>
        </p:nvSpPr>
        <p:spPr>
          <a:xfrm rot="5400000">
            <a:off x="-1827725" y="1984248"/>
            <a:ext cx="4114800" cy="365125"/>
          </a:xfrm>
        </p:spPr>
        <p:txBody>
          <a:bodyPr>
            <a:normAutofit/>
          </a:bodyPr>
          <a:lstStyle/>
          <a:p>
            <a:pPr algn="l"/>
            <a:endParaRPr lang="en-US" sz="1100">
              <a:solidFill>
                <a:srgbClr val="FFFFFF"/>
              </a:solidFill>
            </a:endParaRPr>
          </a:p>
        </p:txBody>
      </p:sp>
      <p:sp>
        <p:nvSpPr>
          <p:cNvPr id="20" name="内容占位符 2">
            <a:extLst>
              <a:ext uri="{FF2B5EF4-FFF2-40B4-BE49-F238E27FC236}">
                <a16:creationId xmlns:a16="http://schemas.microsoft.com/office/drawing/2014/main" id="{68926BA0-A6E9-6425-CCFD-9D73DAA2C5E7}"/>
              </a:ext>
            </a:extLst>
          </p:cNvPr>
          <p:cNvSpPr>
            <a:spLocks noGrp="1"/>
          </p:cNvSpPr>
          <p:nvPr>
            <p:ph idx="1"/>
          </p:nvPr>
        </p:nvSpPr>
        <p:spPr>
          <a:xfrm>
            <a:off x="848864" y="3170690"/>
            <a:ext cx="10494268" cy="1057026"/>
          </a:xfrm>
        </p:spPr>
        <p:txBody>
          <a:bodyPr vert="horz" lIns="91440" tIns="45720" rIns="91440" bIns="45720" rtlCol="0" anchor="ctr">
            <a:normAutofit/>
          </a:bodyPr>
          <a:lstStyle/>
          <a:p>
            <a:pPr marL="0" indent="0">
              <a:buNone/>
            </a:pPr>
            <a:r>
              <a:rPr lang="en-CA" altLang="zh-CN" sz="2000" dirty="0">
                <a:effectLst/>
                <a:latin typeface="Helvetica"/>
                <a:ea typeface="等线"/>
                <a:cs typeface="Helvetica"/>
              </a:rPr>
              <a:t>How does the outcome of the 2021 Canadian federal election</a:t>
            </a:r>
            <a:r>
              <a:rPr lang="en-US" altLang="zh-CN" sz="2000" dirty="0">
                <a:latin typeface="Helvetica"/>
                <a:ea typeface="等线"/>
                <a:cs typeface="Helvetica"/>
              </a:rPr>
              <a:t> </a:t>
            </a:r>
            <a:r>
              <a:rPr lang="en-CA" altLang="zh-CN" sz="2000" dirty="0">
                <a:effectLst/>
                <a:latin typeface="Helvetica"/>
                <a:ea typeface="等线"/>
                <a:cs typeface="Helvetica"/>
              </a:rPr>
              <a:t>influence Winner-Loser gap in Canada? </a:t>
            </a:r>
          </a:p>
        </p:txBody>
      </p:sp>
      <p:sp>
        <p:nvSpPr>
          <p:cNvPr id="4" name="日期占位符 3">
            <a:extLst>
              <a:ext uri="{FF2B5EF4-FFF2-40B4-BE49-F238E27FC236}">
                <a16:creationId xmlns:a16="http://schemas.microsoft.com/office/drawing/2014/main" id="{C10BF991-C729-228E-743A-7C400730BA32}"/>
              </a:ext>
            </a:extLst>
          </p:cNvPr>
          <p:cNvSpPr>
            <a:spLocks noGrp="1"/>
          </p:cNvSpPr>
          <p:nvPr>
            <p:ph type="dt" sz="half" idx="10"/>
          </p:nvPr>
        </p:nvSpPr>
        <p:spPr>
          <a:xfrm>
            <a:off x="8970264" y="6455431"/>
            <a:ext cx="2743200" cy="365125"/>
          </a:xfrm>
        </p:spPr>
        <p:txBody>
          <a:bodyPr>
            <a:normAutofit/>
          </a:bodyPr>
          <a:lstStyle/>
          <a:p>
            <a:pPr algn="r">
              <a:spcAft>
                <a:spcPts val="600"/>
              </a:spcAft>
            </a:pPr>
            <a:fld id="{24076815-C8F1-9744-92CF-A386B23D4660}" type="datetime1">
              <a:rPr lang="en-US" altLang="zh-CN" sz="1100">
                <a:solidFill>
                  <a:schemeClr val="tx1">
                    <a:lumMod val="50000"/>
                    <a:lumOff val="50000"/>
                  </a:schemeClr>
                </a:solidFill>
              </a:rPr>
              <a:pPr algn="r">
                <a:spcAft>
                  <a:spcPts val="600"/>
                </a:spcAft>
              </a:pPr>
              <a:t>3/31/25</a:t>
            </a:fld>
            <a:endParaRPr lang="en-US" sz="1100">
              <a:solidFill>
                <a:schemeClr val="tx1">
                  <a:lumMod val="50000"/>
                  <a:lumOff val="50000"/>
                </a:schemeClr>
              </a:solidFill>
            </a:endParaRPr>
          </a:p>
        </p:txBody>
      </p:sp>
      <p:sp>
        <p:nvSpPr>
          <p:cNvPr id="6" name="灯片编号占位符 5">
            <a:extLst>
              <a:ext uri="{FF2B5EF4-FFF2-40B4-BE49-F238E27FC236}">
                <a16:creationId xmlns:a16="http://schemas.microsoft.com/office/drawing/2014/main" id="{EC8CB12F-0A16-7A92-87C5-34E3DB0B0A7B}"/>
              </a:ext>
            </a:extLst>
          </p:cNvPr>
          <p:cNvSpPr>
            <a:spLocks noGrp="1"/>
          </p:cNvSpPr>
          <p:nvPr>
            <p:ph type="sldNum" sz="quarter" idx="12"/>
          </p:nvPr>
        </p:nvSpPr>
        <p:spPr>
          <a:xfrm>
            <a:off x="11704320" y="6455431"/>
            <a:ext cx="445913" cy="365125"/>
          </a:xfrm>
        </p:spPr>
        <p:txBody>
          <a:bodyPr>
            <a:normAutofit/>
          </a:bodyPr>
          <a:lstStyle/>
          <a:p>
            <a:pPr>
              <a:spcAft>
                <a:spcPts val="600"/>
              </a:spcAft>
            </a:pPr>
            <a:fld id="{94917615-2DB4-4DAA-9DE3-B2B689A846E0}" type="slidenum">
              <a:rPr lang="en-US" sz="1100">
                <a:solidFill>
                  <a:schemeClr val="tx1">
                    <a:lumMod val="50000"/>
                    <a:lumOff val="50000"/>
                  </a:schemeClr>
                </a:solidFill>
              </a:rPr>
              <a:pPr>
                <a:spcAft>
                  <a:spcPts val="600"/>
                </a:spcAft>
              </a:pPr>
              <a:t>10</a:t>
            </a:fld>
            <a:endParaRPr lang="en-US" sz="1100">
              <a:solidFill>
                <a:schemeClr val="tx1">
                  <a:lumMod val="50000"/>
                  <a:lumOff val="50000"/>
                </a:schemeClr>
              </a:solidFill>
            </a:endParaRPr>
          </a:p>
        </p:txBody>
      </p:sp>
    </p:spTree>
    <p:extLst>
      <p:ext uri="{BB962C8B-B14F-4D97-AF65-F5344CB8AC3E}">
        <p14:creationId xmlns:p14="http://schemas.microsoft.com/office/powerpoint/2010/main" val="730384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96B640-5C20-5B1F-A10D-5505F054ACFD}"/>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D71A0C1-3E29-2A8B-635D-A8D1AE917481}"/>
              </a:ext>
            </a:extLst>
          </p:cNvPr>
          <p:cNvSpPr>
            <a:spLocks noGrp="1"/>
          </p:cNvSpPr>
          <p:nvPr>
            <p:ph type="title"/>
          </p:nvPr>
        </p:nvSpPr>
        <p:spPr>
          <a:xfrm>
            <a:off x="1371599" y="294538"/>
            <a:ext cx="9895951" cy="1033669"/>
          </a:xfrm>
        </p:spPr>
        <p:txBody>
          <a:bodyPr>
            <a:normAutofit/>
          </a:bodyPr>
          <a:lstStyle/>
          <a:p>
            <a:r>
              <a:rPr kumimoji="1" lang="en-CA" altLang="zh-CN" sz="4000" b="1" dirty="0">
                <a:solidFill>
                  <a:srgbClr val="FFFFFF"/>
                </a:solidFill>
                <a:latin typeface="Helvetica"/>
                <a:ea typeface="等线 Light"/>
                <a:cs typeface="Helvetica"/>
              </a:rPr>
              <a:t>Winner-loser gap</a:t>
            </a:r>
            <a:r>
              <a:rPr kumimoji="1" lang="zh-CN" altLang="en-US" sz="4000" b="1" dirty="0">
                <a:solidFill>
                  <a:srgbClr val="FFFFFF"/>
                </a:solidFill>
                <a:latin typeface="Helvetica"/>
                <a:ea typeface="等线 Light"/>
                <a:cs typeface="Helvetica"/>
              </a:rPr>
              <a:t> </a:t>
            </a:r>
            <a:r>
              <a:rPr kumimoji="1" lang="en-CA" altLang="zh-CN" sz="4000" b="1" dirty="0">
                <a:solidFill>
                  <a:srgbClr val="FFFFFF"/>
                </a:solidFill>
                <a:latin typeface="Helvetica"/>
                <a:ea typeface="等线 Light"/>
                <a:cs typeface="Helvetica"/>
              </a:rPr>
              <a:t>or legitimacy gap</a:t>
            </a:r>
            <a:endParaRPr lang="zh-CN" altLang="en-US" sz="4000" b="1" dirty="0">
              <a:solidFill>
                <a:srgbClr val="FFFFFF"/>
              </a:solidFill>
              <a:latin typeface="Helvetica"/>
              <a:ea typeface="等线 Light"/>
              <a:cs typeface="Helvetica"/>
            </a:endParaRPr>
          </a:p>
        </p:txBody>
      </p:sp>
      <p:sp>
        <p:nvSpPr>
          <p:cNvPr id="5" name="页脚占位符 4">
            <a:extLst>
              <a:ext uri="{FF2B5EF4-FFF2-40B4-BE49-F238E27FC236}">
                <a16:creationId xmlns:a16="http://schemas.microsoft.com/office/drawing/2014/main" id="{98314605-BFA3-CA30-2A34-65D1C79A7BA1}"/>
              </a:ext>
            </a:extLst>
          </p:cNvPr>
          <p:cNvSpPr>
            <a:spLocks noGrp="1"/>
          </p:cNvSpPr>
          <p:nvPr>
            <p:ph type="ftr" sz="quarter" idx="11"/>
          </p:nvPr>
        </p:nvSpPr>
        <p:spPr>
          <a:xfrm rot="5400000">
            <a:off x="-1827725" y="1984248"/>
            <a:ext cx="4114800" cy="365125"/>
          </a:xfrm>
        </p:spPr>
        <p:txBody>
          <a:bodyPr>
            <a:normAutofit/>
          </a:bodyPr>
          <a:lstStyle/>
          <a:p>
            <a:pPr algn="l"/>
            <a:endParaRPr lang="en-US" sz="1100">
              <a:solidFill>
                <a:srgbClr val="FFFFFF"/>
              </a:solidFill>
            </a:endParaRPr>
          </a:p>
        </p:txBody>
      </p:sp>
      <p:sp>
        <p:nvSpPr>
          <p:cNvPr id="3" name="内容占位符 2">
            <a:extLst>
              <a:ext uri="{FF2B5EF4-FFF2-40B4-BE49-F238E27FC236}">
                <a16:creationId xmlns:a16="http://schemas.microsoft.com/office/drawing/2014/main" id="{7889FDE2-C150-95A7-9BA9-E2499A3CCAC8}"/>
              </a:ext>
            </a:extLst>
          </p:cNvPr>
          <p:cNvSpPr>
            <a:spLocks noGrp="1"/>
          </p:cNvSpPr>
          <p:nvPr>
            <p:ph idx="1"/>
          </p:nvPr>
        </p:nvSpPr>
        <p:spPr>
          <a:xfrm>
            <a:off x="1371599" y="2318197"/>
            <a:ext cx="9724031" cy="3871092"/>
          </a:xfrm>
        </p:spPr>
        <p:txBody>
          <a:bodyPr anchor="ctr">
            <a:normAutofit/>
          </a:bodyPr>
          <a:lstStyle/>
          <a:p>
            <a:pPr>
              <a:buFontTx/>
              <a:buChar char="-"/>
            </a:pPr>
            <a:r>
              <a:rPr lang="en-CA" altLang="zh-CN" sz="2600" dirty="0">
                <a:solidFill>
                  <a:srgbClr val="000000"/>
                </a:solidFill>
                <a:latin typeface="Helvetica"/>
                <a:ea typeface="等线"/>
                <a:cs typeface="Helvetica"/>
              </a:rPr>
              <a:t>difference in political attitude and system support between those who voted for the winning party and those who voted for the losing parties.</a:t>
            </a:r>
          </a:p>
          <a:p>
            <a:pPr marL="0" indent="0">
              <a:buFontTx/>
              <a:buNone/>
            </a:pPr>
            <a:endParaRPr lang="en-CA" altLang="zh-CN" sz="2600" dirty="0">
              <a:solidFill>
                <a:srgbClr val="000000"/>
              </a:solidFill>
              <a:latin typeface="Helvetica"/>
              <a:ea typeface="等线"/>
              <a:cs typeface="Helvetica"/>
            </a:endParaRPr>
          </a:p>
          <a:p>
            <a:pPr>
              <a:buFontTx/>
              <a:buChar char="-"/>
            </a:pPr>
            <a:r>
              <a:rPr lang="en-CA" altLang="zh-CN" sz="2600" dirty="0">
                <a:solidFill>
                  <a:srgbClr val="000000"/>
                </a:solidFill>
                <a:latin typeface="Helvetica"/>
                <a:ea typeface="等线"/>
                <a:cs typeface="Helvetica"/>
              </a:rPr>
              <a:t>A functional and health democracy should have small Winner-loser gap after the election.</a:t>
            </a:r>
          </a:p>
        </p:txBody>
      </p:sp>
      <p:sp>
        <p:nvSpPr>
          <p:cNvPr id="4" name="日期占位符 3">
            <a:extLst>
              <a:ext uri="{FF2B5EF4-FFF2-40B4-BE49-F238E27FC236}">
                <a16:creationId xmlns:a16="http://schemas.microsoft.com/office/drawing/2014/main" id="{995FC19C-8190-69A7-A87C-CC543DE46356}"/>
              </a:ext>
            </a:extLst>
          </p:cNvPr>
          <p:cNvSpPr>
            <a:spLocks noGrp="1"/>
          </p:cNvSpPr>
          <p:nvPr>
            <p:ph type="dt" sz="half" idx="10"/>
          </p:nvPr>
        </p:nvSpPr>
        <p:spPr>
          <a:xfrm>
            <a:off x="8970264" y="6455431"/>
            <a:ext cx="2743200" cy="365125"/>
          </a:xfrm>
        </p:spPr>
        <p:txBody>
          <a:bodyPr>
            <a:normAutofit/>
          </a:bodyPr>
          <a:lstStyle/>
          <a:p>
            <a:pPr algn="r">
              <a:spcAft>
                <a:spcPts val="600"/>
              </a:spcAft>
            </a:pPr>
            <a:fld id="{24076815-C8F1-9744-92CF-A386B23D4660}" type="datetime1">
              <a:rPr lang="en-US" altLang="zh-CN" sz="1100">
                <a:solidFill>
                  <a:schemeClr val="tx1">
                    <a:lumMod val="50000"/>
                    <a:lumOff val="50000"/>
                  </a:schemeClr>
                </a:solidFill>
              </a:rPr>
              <a:pPr algn="r">
                <a:spcAft>
                  <a:spcPts val="600"/>
                </a:spcAft>
              </a:pPr>
              <a:t>3/31/25</a:t>
            </a:fld>
            <a:endParaRPr lang="en-US" sz="1100">
              <a:solidFill>
                <a:schemeClr val="tx1">
                  <a:lumMod val="50000"/>
                  <a:lumOff val="50000"/>
                </a:schemeClr>
              </a:solidFill>
            </a:endParaRPr>
          </a:p>
        </p:txBody>
      </p:sp>
      <p:sp>
        <p:nvSpPr>
          <p:cNvPr id="6" name="灯片编号占位符 5">
            <a:extLst>
              <a:ext uri="{FF2B5EF4-FFF2-40B4-BE49-F238E27FC236}">
                <a16:creationId xmlns:a16="http://schemas.microsoft.com/office/drawing/2014/main" id="{87BFF8B6-D6BD-1C18-3BE7-99C8BDD48F6A}"/>
              </a:ext>
            </a:extLst>
          </p:cNvPr>
          <p:cNvSpPr>
            <a:spLocks noGrp="1"/>
          </p:cNvSpPr>
          <p:nvPr>
            <p:ph type="sldNum" sz="quarter" idx="12"/>
          </p:nvPr>
        </p:nvSpPr>
        <p:spPr>
          <a:xfrm>
            <a:off x="11704320" y="6455431"/>
            <a:ext cx="445913" cy="365125"/>
          </a:xfrm>
        </p:spPr>
        <p:txBody>
          <a:bodyPr>
            <a:normAutofit/>
          </a:bodyPr>
          <a:lstStyle/>
          <a:p>
            <a:pPr>
              <a:spcAft>
                <a:spcPts val="600"/>
              </a:spcAft>
            </a:pPr>
            <a:fld id="{94917615-2DB4-4DAA-9DE3-B2B689A846E0}" type="slidenum">
              <a:rPr lang="en-US" sz="1100">
                <a:solidFill>
                  <a:schemeClr val="tx1">
                    <a:lumMod val="50000"/>
                    <a:lumOff val="50000"/>
                  </a:schemeClr>
                </a:solidFill>
              </a:rPr>
              <a:pPr>
                <a:spcAft>
                  <a:spcPts val="600"/>
                </a:spcAft>
              </a:pPr>
              <a:t>11</a:t>
            </a:fld>
            <a:endParaRPr lang="en-US" sz="1100">
              <a:solidFill>
                <a:schemeClr val="tx1">
                  <a:lumMod val="50000"/>
                  <a:lumOff val="50000"/>
                </a:schemeClr>
              </a:solidFill>
            </a:endParaRPr>
          </a:p>
        </p:txBody>
      </p:sp>
    </p:spTree>
    <p:extLst>
      <p:ext uri="{BB962C8B-B14F-4D97-AF65-F5344CB8AC3E}">
        <p14:creationId xmlns:p14="http://schemas.microsoft.com/office/powerpoint/2010/main" val="788012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F68E0B-B541-925C-325E-E53C0F617954}"/>
            </a:ext>
          </a:extLst>
        </p:cNvPr>
        <p:cNvGrpSpPr/>
        <p:nvPr/>
      </p:nvGrpSpPr>
      <p:grpSpPr>
        <a:xfrm>
          <a:off x="0" y="0"/>
          <a:ext cx="0" cy="0"/>
          <a:chOff x="0" y="0"/>
          <a:chExt cx="0" cy="0"/>
        </a:xfrm>
      </p:grpSpPr>
      <p:sp useBgFill="1">
        <p:nvSpPr>
          <p:cNvPr id="25" name="Rectangle 1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B5B404D9-7A20-06CE-BF3E-15B5024B783D}"/>
              </a:ext>
            </a:extLst>
          </p:cNvPr>
          <p:cNvSpPr>
            <a:spLocks noGrp="1"/>
          </p:cNvSpPr>
          <p:nvPr>
            <p:ph type="title"/>
          </p:nvPr>
        </p:nvSpPr>
        <p:spPr>
          <a:xfrm>
            <a:off x="1371599" y="294538"/>
            <a:ext cx="9895951" cy="1033669"/>
          </a:xfrm>
        </p:spPr>
        <p:txBody>
          <a:bodyPr>
            <a:normAutofit/>
          </a:bodyPr>
          <a:lstStyle/>
          <a:p>
            <a:r>
              <a:rPr lang="en-CA" altLang="zh-CN" sz="4000" b="1" dirty="0">
                <a:solidFill>
                  <a:schemeClr val="bg1"/>
                </a:solidFill>
                <a:latin typeface="Helvetica"/>
                <a:ea typeface="等线"/>
                <a:cs typeface="Helvetica"/>
              </a:rPr>
              <a:t>Legitimacy Gap (What caused it?)</a:t>
            </a:r>
            <a:endParaRPr lang="zh-CN" altLang="en-US" sz="4000" b="1" dirty="0">
              <a:solidFill>
                <a:schemeClr val="bg1"/>
              </a:solidFill>
              <a:latin typeface="Helvetica"/>
              <a:ea typeface="等线"/>
              <a:cs typeface="Helvetica"/>
            </a:endParaRPr>
          </a:p>
        </p:txBody>
      </p:sp>
      <p:sp>
        <p:nvSpPr>
          <p:cNvPr id="5" name="页脚占位符 4">
            <a:extLst>
              <a:ext uri="{FF2B5EF4-FFF2-40B4-BE49-F238E27FC236}">
                <a16:creationId xmlns:a16="http://schemas.microsoft.com/office/drawing/2014/main" id="{239B08AB-D043-EF78-2C32-D9F3BEA6E584}"/>
              </a:ext>
            </a:extLst>
          </p:cNvPr>
          <p:cNvSpPr>
            <a:spLocks noGrp="1"/>
          </p:cNvSpPr>
          <p:nvPr>
            <p:ph type="ftr" sz="quarter" idx="11"/>
          </p:nvPr>
        </p:nvSpPr>
        <p:spPr>
          <a:xfrm rot="5400000">
            <a:off x="-1827725" y="1984248"/>
            <a:ext cx="4114800" cy="365125"/>
          </a:xfrm>
        </p:spPr>
        <p:txBody>
          <a:bodyPr>
            <a:normAutofit/>
          </a:bodyPr>
          <a:lstStyle/>
          <a:p>
            <a:pPr algn="l"/>
            <a:endParaRPr lang="en-US" sz="1100">
              <a:solidFill>
                <a:srgbClr val="FFFFFF"/>
              </a:solidFill>
            </a:endParaRPr>
          </a:p>
        </p:txBody>
      </p:sp>
      <p:sp>
        <p:nvSpPr>
          <p:cNvPr id="3" name="内容占位符 2">
            <a:extLst>
              <a:ext uri="{FF2B5EF4-FFF2-40B4-BE49-F238E27FC236}">
                <a16:creationId xmlns:a16="http://schemas.microsoft.com/office/drawing/2014/main" id="{55478C2C-CBDF-CCD7-D1CA-838EE6B79E67}"/>
              </a:ext>
            </a:extLst>
          </p:cNvPr>
          <p:cNvSpPr>
            <a:spLocks noGrp="1"/>
          </p:cNvSpPr>
          <p:nvPr>
            <p:ph idx="1"/>
          </p:nvPr>
        </p:nvSpPr>
        <p:spPr>
          <a:xfrm>
            <a:off x="1191003" y="1989504"/>
            <a:ext cx="9809990" cy="4470401"/>
          </a:xfrm>
        </p:spPr>
        <p:txBody>
          <a:bodyPr anchor="ctr">
            <a:normAutofit fontScale="92500"/>
          </a:bodyPr>
          <a:lstStyle/>
          <a:p>
            <a:r>
              <a:rPr lang="en-CA" altLang="zh-CN" b="1" dirty="0">
                <a:solidFill>
                  <a:srgbClr val="000000"/>
                </a:solidFill>
                <a:latin typeface="Helvetica"/>
                <a:ea typeface="等线"/>
                <a:cs typeface="Helvetica"/>
              </a:rPr>
              <a:t>Election system</a:t>
            </a:r>
            <a:r>
              <a:rPr lang="en-CA" altLang="zh-CN" dirty="0">
                <a:solidFill>
                  <a:srgbClr val="000000"/>
                </a:solidFill>
                <a:latin typeface="Helvetica"/>
                <a:ea typeface="等线"/>
                <a:cs typeface="Helvetica"/>
              </a:rPr>
              <a:t> </a:t>
            </a:r>
          </a:p>
          <a:p>
            <a:pPr lvl="2"/>
            <a:r>
              <a:rPr lang="en-CA" altLang="zh-CN" sz="2400" dirty="0">
                <a:solidFill>
                  <a:srgbClr val="000000"/>
                </a:solidFill>
                <a:latin typeface="Helvetica"/>
                <a:ea typeface="等线"/>
                <a:cs typeface="Helvetica"/>
              </a:rPr>
              <a:t>Proportional election system has less winner-loser gap compared to majoritarian system (for example: Canada) (Spina 2020)</a:t>
            </a:r>
          </a:p>
          <a:p>
            <a:r>
              <a:rPr lang="en-CA" altLang="zh-CN" b="1" dirty="0">
                <a:solidFill>
                  <a:srgbClr val="000000"/>
                </a:solidFill>
                <a:latin typeface="Helvetica"/>
                <a:ea typeface="等线"/>
                <a:cs typeface="Helvetica"/>
              </a:rPr>
              <a:t>Ideological polarization/ political parallelism</a:t>
            </a:r>
            <a:r>
              <a:rPr lang="en-CA" altLang="zh-CN" dirty="0">
                <a:solidFill>
                  <a:srgbClr val="000000"/>
                </a:solidFill>
                <a:latin typeface="Helvetica"/>
                <a:ea typeface="等线"/>
                <a:cs typeface="Helvetica"/>
              </a:rPr>
              <a:t> </a:t>
            </a:r>
          </a:p>
          <a:p>
            <a:pPr lvl="2"/>
            <a:r>
              <a:rPr lang="en-CA" altLang="zh-CN" sz="2200" dirty="0">
                <a:solidFill>
                  <a:srgbClr val="000000"/>
                </a:solidFill>
                <a:latin typeface="Helvetica"/>
                <a:ea typeface="等线"/>
                <a:cs typeface="Helvetica"/>
              </a:rPr>
              <a:t>As social media and partisan media increase, voters are more likely to interpret the ideological extremity of individual party members as reflective of the ruling party‘s overall position, which reinforces perceived distance or closeness based on partisanship (Lelkes, 2016).</a:t>
            </a:r>
          </a:p>
          <a:p>
            <a:r>
              <a:rPr lang="en-US" altLang="zh-CN" b="1" dirty="0">
                <a:solidFill>
                  <a:srgbClr val="000000"/>
                </a:solidFill>
                <a:latin typeface="Helvetica"/>
                <a:ea typeface="等线"/>
                <a:cs typeface="Helvetica"/>
              </a:rPr>
              <a:t>Experience </a:t>
            </a:r>
          </a:p>
          <a:p>
            <a:pPr lvl="1"/>
            <a:r>
              <a:rPr lang="en-US" altLang="zh-CN" sz="2200" dirty="0">
                <a:solidFill>
                  <a:srgbClr val="000000"/>
                </a:solidFill>
                <a:latin typeface="Helvetica"/>
                <a:ea typeface="等线"/>
                <a:cs typeface="Helvetica"/>
              </a:rPr>
              <a:t>If the party you support often win the election with this failed will have less impact on you.  (</a:t>
            </a:r>
            <a:r>
              <a:rPr lang="en-US" altLang="zh-CN" sz="2200" dirty="0" err="1">
                <a:solidFill>
                  <a:srgbClr val="000000"/>
                </a:solidFill>
                <a:latin typeface="Helvetica"/>
                <a:ea typeface="等线"/>
                <a:cs typeface="Helvetica"/>
              </a:rPr>
              <a:t>Curni</a:t>
            </a:r>
            <a:r>
              <a:rPr lang="en-US" altLang="zh-CN" sz="2200" dirty="0">
                <a:solidFill>
                  <a:srgbClr val="000000"/>
                </a:solidFill>
                <a:latin typeface="Helvetica"/>
                <a:ea typeface="等线"/>
                <a:cs typeface="Helvetica"/>
              </a:rPr>
              <a:t>, Jou and Memoli, 2011)</a:t>
            </a:r>
          </a:p>
          <a:p>
            <a:r>
              <a:rPr lang="en-US" altLang="zh-CN" b="1" dirty="0">
                <a:solidFill>
                  <a:srgbClr val="000000"/>
                </a:solidFill>
                <a:latin typeface="Helvetica"/>
                <a:ea typeface="等线"/>
                <a:cs typeface="Helvetica"/>
              </a:rPr>
              <a:t>Quality of democracy</a:t>
            </a:r>
          </a:p>
          <a:p>
            <a:pPr marL="457200" lvl="1" indent="0">
              <a:buNone/>
            </a:pPr>
            <a:endParaRPr lang="en-US" altLang="zh-CN" sz="1600"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1969B98B-5A10-882B-2294-5588459F8C61}"/>
              </a:ext>
            </a:extLst>
          </p:cNvPr>
          <p:cNvSpPr>
            <a:spLocks noGrp="1"/>
          </p:cNvSpPr>
          <p:nvPr>
            <p:ph type="dt" sz="half" idx="10"/>
          </p:nvPr>
        </p:nvSpPr>
        <p:spPr>
          <a:xfrm>
            <a:off x="8970264" y="6455431"/>
            <a:ext cx="2743200" cy="365125"/>
          </a:xfrm>
        </p:spPr>
        <p:txBody>
          <a:bodyPr>
            <a:normAutofit/>
          </a:bodyPr>
          <a:lstStyle/>
          <a:p>
            <a:pPr algn="r">
              <a:spcAft>
                <a:spcPts val="600"/>
              </a:spcAft>
            </a:pPr>
            <a:fld id="{24076815-C8F1-9744-92CF-A386B23D4660}" type="datetime1">
              <a:rPr lang="en-US" altLang="zh-CN" sz="1100">
                <a:solidFill>
                  <a:schemeClr val="tx1">
                    <a:lumMod val="50000"/>
                    <a:lumOff val="50000"/>
                  </a:schemeClr>
                </a:solidFill>
              </a:rPr>
              <a:pPr algn="r">
                <a:spcAft>
                  <a:spcPts val="600"/>
                </a:spcAft>
              </a:pPr>
              <a:t>3/31/25</a:t>
            </a:fld>
            <a:endParaRPr lang="en-US" sz="1100">
              <a:solidFill>
                <a:schemeClr val="tx1">
                  <a:lumMod val="50000"/>
                  <a:lumOff val="50000"/>
                </a:schemeClr>
              </a:solidFill>
            </a:endParaRPr>
          </a:p>
        </p:txBody>
      </p:sp>
      <p:sp>
        <p:nvSpPr>
          <p:cNvPr id="6" name="灯片编号占位符 5">
            <a:extLst>
              <a:ext uri="{FF2B5EF4-FFF2-40B4-BE49-F238E27FC236}">
                <a16:creationId xmlns:a16="http://schemas.microsoft.com/office/drawing/2014/main" id="{D6269572-AF22-C480-B2E9-24E6269A1681}"/>
              </a:ext>
            </a:extLst>
          </p:cNvPr>
          <p:cNvSpPr>
            <a:spLocks noGrp="1"/>
          </p:cNvSpPr>
          <p:nvPr>
            <p:ph type="sldNum" sz="quarter" idx="12"/>
          </p:nvPr>
        </p:nvSpPr>
        <p:spPr>
          <a:xfrm>
            <a:off x="11704320" y="6455431"/>
            <a:ext cx="445913" cy="365125"/>
          </a:xfrm>
        </p:spPr>
        <p:txBody>
          <a:bodyPr>
            <a:normAutofit/>
          </a:bodyPr>
          <a:lstStyle/>
          <a:p>
            <a:pPr>
              <a:spcAft>
                <a:spcPts val="600"/>
              </a:spcAft>
            </a:pPr>
            <a:fld id="{94917615-2DB4-4DAA-9DE3-B2B689A846E0}" type="slidenum">
              <a:rPr lang="en-US" sz="1100">
                <a:solidFill>
                  <a:schemeClr val="tx1">
                    <a:lumMod val="50000"/>
                    <a:lumOff val="50000"/>
                  </a:schemeClr>
                </a:solidFill>
              </a:rPr>
              <a:pPr>
                <a:spcAft>
                  <a:spcPts val="600"/>
                </a:spcAft>
              </a:pPr>
              <a:t>12</a:t>
            </a:fld>
            <a:endParaRPr lang="en-US" sz="1100">
              <a:solidFill>
                <a:schemeClr val="tx1">
                  <a:lumMod val="50000"/>
                  <a:lumOff val="50000"/>
                </a:schemeClr>
              </a:solidFill>
            </a:endParaRPr>
          </a:p>
        </p:txBody>
      </p:sp>
    </p:spTree>
    <p:extLst>
      <p:ext uri="{BB962C8B-B14F-4D97-AF65-F5344CB8AC3E}">
        <p14:creationId xmlns:p14="http://schemas.microsoft.com/office/powerpoint/2010/main" val="1518448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316BDB-6641-ED70-F4CC-1DE818A95AD4}"/>
            </a:ext>
          </a:extLst>
        </p:cNvPr>
        <p:cNvGrpSpPr/>
        <p:nvPr/>
      </p:nvGrpSpPr>
      <p:grpSpPr>
        <a:xfrm>
          <a:off x="0" y="0"/>
          <a:ext cx="0" cy="0"/>
          <a:chOff x="0" y="0"/>
          <a:chExt cx="0" cy="0"/>
        </a:xfrm>
      </p:grpSpPr>
      <p:sp useBgFill="1">
        <p:nvSpPr>
          <p:cNvPr id="85" name="Rectangle 32">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4">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36">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图片 9" descr="建筑前面有许多人&#10;&#10;AI 生成的内容可能不正确。">
            <a:extLst>
              <a:ext uri="{FF2B5EF4-FFF2-40B4-BE49-F238E27FC236}">
                <a16:creationId xmlns:a16="http://schemas.microsoft.com/office/drawing/2014/main" id="{8C48FE39-776F-D3C3-492C-89870C063513}"/>
              </a:ext>
            </a:extLst>
          </p:cNvPr>
          <p:cNvPicPr>
            <a:picLocks noChangeAspect="1"/>
          </p:cNvPicPr>
          <p:nvPr/>
        </p:nvPicPr>
        <p:blipFill>
          <a:blip r:embed="rId3">
            <a:extLst>
              <a:ext uri="{28A0092B-C50C-407E-A947-70E740481C1C}">
                <a14:useLocalDpi xmlns:a14="http://schemas.microsoft.com/office/drawing/2010/main" val="0"/>
              </a:ext>
            </a:extLst>
          </a:blip>
          <a:srcRect l="20137" r="13107"/>
          <a:stretch/>
        </p:blipFill>
        <p:spPr>
          <a:xfrm>
            <a:off x="4031974" y="-8905"/>
            <a:ext cx="8160026" cy="6875809"/>
          </a:xfrm>
          <a:prstGeom prst="rect">
            <a:avLst/>
          </a:prstGeom>
        </p:spPr>
      </p:pic>
      <p:sp>
        <p:nvSpPr>
          <p:cNvPr id="88" name="Freeform: Shape 38">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31D249BF-3A36-1877-FA57-DCCD928AD85F}"/>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kumimoji="1" lang="en-US" sz="3200">
                <a:solidFill>
                  <a:srgbClr val="FFFFFF"/>
                </a:solidFill>
                <a:latin typeface="Helvetica"/>
                <a:ea typeface="等线"/>
                <a:cs typeface="Helvetica"/>
              </a:rPr>
              <a:t>It affects </a:t>
            </a:r>
            <a:r>
              <a:rPr kumimoji="1" lang="en-US" sz="3200" dirty="0">
                <a:solidFill>
                  <a:srgbClr val="FFFFFF"/>
                </a:solidFill>
                <a:latin typeface="Helvetica"/>
                <a:ea typeface="等线"/>
                <a:cs typeface="Helvetica"/>
              </a:rPr>
              <a:t>democratic stability and trust in institutions.</a:t>
            </a:r>
          </a:p>
          <a:p>
            <a:pPr algn="r"/>
            <a:endParaRPr kumimoji="1" lang="en-US" sz="3200">
              <a:solidFill>
                <a:srgbClr val="FFFFFF"/>
              </a:solidFill>
              <a:latin typeface="Helvetica"/>
              <a:ea typeface="等线"/>
              <a:cs typeface="Helvetica"/>
            </a:endParaRPr>
          </a:p>
        </p:txBody>
      </p:sp>
      <p:sp>
        <p:nvSpPr>
          <p:cNvPr id="12" name="文本框 11">
            <a:extLst>
              <a:ext uri="{FF2B5EF4-FFF2-40B4-BE49-F238E27FC236}">
                <a16:creationId xmlns:a16="http://schemas.microsoft.com/office/drawing/2014/main" id="{8AC7E938-67B2-0DA1-BB90-A6266E26552F}"/>
              </a:ext>
            </a:extLst>
          </p:cNvPr>
          <p:cNvSpPr txBox="1"/>
          <p:nvPr/>
        </p:nvSpPr>
        <p:spPr>
          <a:xfrm>
            <a:off x="534082" y="17363"/>
            <a:ext cx="3362564" cy="2479672"/>
          </a:xfrm>
          <a:prstGeom prst="rect">
            <a:avLst/>
          </a:prstGeom>
        </p:spPr>
        <p:txBody>
          <a:bodyPr vert="horz" lIns="91440" tIns="45720" rIns="91440" bIns="45720" rtlCol="0" anchor="b">
            <a:noAutofit/>
          </a:bodyPr>
          <a:lstStyle/>
          <a:p>
            <a:pPr algn="r">
              <a:lnSpc>
                <a:spcPct val="90000"/>
              </a:lnSpc>
              <a:spcBef>
                <a:spcPts val="1000"/>
              </a:spcBef>
              <a:spcAft>
                <a:spcPts val="600"/>
              </a:spcAft>
            </a:pPr>
            <a:endParaRPr lang="en-US" altLang="zh-CN" sz="2000" b="1" i="0" u="none" strike="noStrike" dirty="0">
              <a:solidFill>
                <a:srgbClr val="FFFFFF"/>
              </a:solidFill>
              <a:effectLst/>
              <a:ea typeface="等线"/>
            </a:endParaRPr>
          </a:p>
          <a:p>
            <a:pPr algn="r"/>
            <a:r>
              <a:rPr lang="en-US" sz="3200" b="1" dirty="0">
                <a:solidFill>
                  <a:srgbClr val="FFFFFF"/>
                </a:solidFill>
                <a:latin typeface="Helvetica"/>
                <a:ea typeface="等线"/>
                <a:cs typeface="Helvetica"/>
              </a:rPr>
              <a:t>Legitimacy Gap (Why its matter?) </a:t>
            </a:r>
          </a:p>
          <a:p>
            <a:pPr algn="r">
              <a:lnSpc>
                <a:spcPct val="90000"/>
              </a:lnSpc>
              <a:spcBef>
                <a:spcPts val="1000"/>
              </a:spcBef>
              <a:spcAft>
                <a:spcPts val="600"/>
              </a:spcAft>
            </a:pPr>
            <a:endParaRPr lang="en-US" altLang="zh-CN" sz="2000" b="1" dirty="0">
              <a:solidFill>
                <a:srgbClr val="FFFFFF"/>
              </a:solidFill>
              <a:ea typeface="等线"/>
            </a:endParaRPr>
          </a:p>
        </p:txBody>
      </p:sp>
      <p:sp>
        <p:nvSpPr>
          <p:cNvPr id="5" name="页脚占位符 4">
            <a:extLst>
              <a:ext uri="{FF2B5EF4-FFF2-40B4-BE49-F238E27FC236}">
                <a16:creationId xmlns:a16="http://schemas.microsoft.com/office/drawing/2014/main" id="{27E14110-D574-D023-DFB8-9DDCE10D2428}"/>
              </a:ext>
            </a:extLst>
          </p:cNvPr>
          <p:cNvSpPr>
            <a:spLocks noGrp="1"/>
          </p:cNvSpPr>
          <p:nvPr>
            <p:ph type="ftr" sz="quarter" idx="11"/>
          </p:nvPr>
        </p:nvSpPr>
        <p:spPr>
          <a:xfrm rot="5400000">
            <a:off x="-1822362" y="2005663"/>
            <a:ext cx="4114800" cy="444320"/>
          </a:xfrm>
        </p:spPr>
        <p:txBody>
          <a:bodyPr vert="horz" lIns="91440" tIns="45720" rIns="91440" bIns="45720" rtlCol="0" anchor="ctr">
            <a:normAutofit/>
          </a:bodyPr>
          <a:lstStyle/>
          <a:p>
            <a:pPr algn="l">
              <a:defRPr/>
            </a:pPr>
            <a:endParaRPr lang="en-US" sz="1100" kern="1200">
              <a:solidFill>
                <a:srgbClr val="FFFFFF"/>
              </a:solidFill>
              <a:latin typeface="Calibri" panose="020F0502020204030204"/>
              <a:ea typeface="+mn-ea"/>
              <a:cs typeface="+mn-cs"/>
            </a:endParaRPr>
          </a:p>
        </p:txBody>
      </p:sp>
      <p:sp>
        <p:nvSpPr>
          <p:cNvPr id="4" name="日期占位符 3">
            <a:extLst>
              <a:ext uri="{FF2B5EF4-FFF2-40B4-BE49-F238E27FC236}">
                <a16:creationId xmlns:a16="http://schemas.microsoft.com/office/drawing/2014/main" id="{F654F006-A051-4B2F-34AE-6246B48D68D1}"/>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algn="r">
              <a:spcAft>
                <a:spcPts val="600"/>
              </a:spcAft>
              <a:defRPr/>
            </a:pPr>
            <a:fld id="{24076815-C8F1-9744-92CF-A386B23D4660}" type="datetime1">
              <a:rPr lang="en-US" altLang="zh-CN" sz="1100">
                <a:solidFill>
                  <a:srgbClr val="FFFFFF"/>
                </a:solidFill>
                <a:latin typeface="Calibri" panose="020F0502020204030204"/>
              </a:rPr>
              <a:pPr algn="r">
                <a:spcAft>
                  <a:spcPts val="600"/>
                </a:spcAft>
                <a:defRPr/>
              </a:pPr>
              <a:t>3/31/25</a:t>
            </a:fld>
            <a:endParaRPr lang="en-US" sz="110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4DFF5364-817A-A260-D5B6-4E36B9E8C90A}"/>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defRPr/>
            </a:pPr>
            <a:fld id="{94917615-2DB4-4DAA-9DE3-B2B689A846E0}" type="slidenum">
              <a:rPr lang="en-US" sz="1100">
                <a:solidFill>
                  <a:srgbClr val="FFFFFF"/>
                </a:solidFill>
                <a:latin typeface="Calibri" panose="020F0502020204030204"/>
              </a:rPr>
              <a:pPr>
                <a:spcAft>
                  <a:spcPts val="600"/>
                </a:spcAft>
                <a:defRPr/>
              </a:pPr>
              <a:t>13</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372692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2AFE97-824E-545E-214C-34648FDEBB75}"/>
            </a:ext>
          </a:extLst>
        </p:cNvPr>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descr="图片包含 人, 户外, 男人, 西装&#10;&#10;AI 生成的内容可能不正确。">
            <a:extLst>
              <a:ext uri="{FF2B5EF4-FFF2-40B4-BE49-F238E27FC236}">
                <a16:creationId xmlns:a16="http://schemas.microsoft.com/office/drawing/2014/main" id="{EE2D85BA-3972-E99C-5E59-1309F438D43A}"/>
              </a:ext>
            </a:extLst>
          </p:cNvPr>
          <p:cNvPicPr>
            <a:picLocks noChangeAspect="1"/>
          </p:cNvPicPr>
          <p:nvPr/>
        </p:nvPicPr>
        <p:blipFill>
          <a:blip r:embed="rId3">
            <a:extLst>
              <a:ext uri="{28A0092B-C50C-407E-A947-70E740481C1C}">
                <a14:useLocalDpi xmlns:a14="http://schemas.microsoft.com/office/drawing/2010/main" val="0"/>
              </a:ext>
            </a:extLst>
          </a:blip>
          <a:srcRect l="6582" r="14201"/>
          <a:stretch/>
        </p:blipFill>
        <p:spPr>
          <a:xfrm>
            <a:off x="4038599" y="10"/>
            <a:ext cx="8160026" cy="6875809"/>
          </a:xfrm>
          <a:prstGeom prst="rect">
            <a:avLst/>
          </a:prstGeom>
        </p:spPr>
      </p:pic>
      <p:sp>
        <p:nvSpPr>
          <p:cNvPr id="50" name="Freeform: Shape 49">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FC1E4D9B-FB81-A60D-8D02-1B389429A971}"/>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kumimoji="1" lang="en-US" sz="3200" dirty="0">
                <a:solidFill>
                  <a:srgbClr val="FFFFFF"/>
                </a:solidFill>
                <a:latin typeface="Helvetica"/>
                <a:ea typeface="等线"/>
                <a:cs typeface="Helvetica"/>
              </a:rPr>
              <a:t>It increase political </a:t>
            </a:r>
            <a:r>
              <a:rPr lang="en-US" sz="2800" dirty="0">
                <a:solidFill>
                  <a:srgbClr val="FFFFFF"/>
                </a:solidFill>
                <a:latin typeface="Helvetica"/>
                <a:ea typeface="等线"/>
                <a:cs typeface="Helvetica"/>
              </a:rPr>
              <a:t>polarization</a:t>
            </a:r>
            <a:r>
              <a:rPr lang="en-US" sz="3200" dirty="0">
                <a:solidFill>
                  <a:srgbClr val="FFFFFF"/>
                </a:solidFill>
                <a:latin typeface="Helvetica"/>
                <a:ea typeface="等线"/>
                <a:cs typeface="Helvetica"/>
              </a:rPr>
              <a:t> and social division</a:t>
            </a:r>
            <a:br>
              <a:rPr lang="en-US" sz="3200" dirty="0">
                <a:latin typeface="Helvetica"/>
                <a:ea typeface="等线"/>
                <a:cs typeface="Helvetica"/>
              </a:rPr>
            </a:br>
            <a:endParaRPr lang="en-US" sz="3200" dirty="0">
              <a:solidFill>
                <a:srgbClr val="FFFFFF"/>
              </a:solidFill>
              <a:latin typeface="Helvetica"/>
              <a:ea typeface="等线"/>
              <a:cs typeface="Helvetica"/>
            </a:endParaRPr>
          </a:p>
          <a:p>
            <a:pPr algn="r"/>
            <a:endParaRPr lang="en-US" altLang="zh-CN" sz="3200" dirty="0">
              <a:solidFill>
                <a:srgbClr val="FFFFFF"/>
              </a:solidFill>
              <a:latin typeface="Helvetica"/>
              <a:ea typeface="等线"/>
              <a:cs typeface="Helvetica"/>
            </a:endParaRPr>
          </a:p>
        </p:txBody>
      </p:sp>
      <p:sp>
        <p:nvSpPr>
          <p:cNvPr id="12" name="文本框 11">
            <a:extLst>
              <a:ext uri="{FF2B5EF4-FFF2-40B4-BE49-F238E27FC236}">
                <a16:creationId xmlns:a16="http://schemas.microsoft.com/office/drawing/2014/main" id="{785A5292-70D1-4245-E7BD-9D906974FB13}"/>
              </a:ext>
            </a:extLst>
          </p:cNvPr>
          <p:cNvSpPr txBox="1"/>
          <p:nvPr/>
        </p:nvSpPr>
        <p:spPr>
          <a:xfrm>
            <a:off x="635682" y="936843"/>
            <a:ext cx="2949126" cy="1382392"/>
          </a:xfrm>
          <a:prstGeom prst="rect">
            <a:avLst/>
          </a:prstGeom>
        </p:spPr>
        <p:txBody>
          <a:bodyPr vert="horz" lIns="91440" tIns="45720" rIns="91440" bIns="45720" rtlCol="0" anchor="b">
            <a:noAutofit/>
          </a:bodyPr>
          <a:lstStyle/>
          <a:p>
            <a:pPr algn="r"/>
            <a:r>
              <a:rPr lang="en-US" sz="3500" b="1" dirty="0">
                <a:solidFill>
                  <a:srgbClr val="FFFFFF"/>
                </a:solidFill>
                <a:latin typeface="Helvetica"/>
                <a:ea typeface="等线"/>
                <a:cs typeface="Helvetica"/>
              </a:rPr>
              <a:t>Legitimacy gap (Why its matter?) </a:t>
            </a:r>
            <a:endParaRPr lang="en-US" sz="3500">
              <a:solidFill>
                <a:srgbClr val="FFFFFF"/>
              </a:solidFill>
              <a:latin typeface="Helvetica"/>
              <a:ea typeface="等线"/>
              <a:cs typeface="Helvetica"/>
            </a:endParaRPr>
          </a:p>
          <a:p>
            <a:pPr algn="r">
              <a:lnSpc>
                <a:spcPct val="90000"/>
              </a:lnSpc>
              <a:spcBef>
                <a:spcPts val="1000"/>
              </a:spcBef>
            </a:pPr>
            <a:endParaRPr lang="en-US" altLang="zh-CN" sz="2000" b="1" dirty="0">
              <a:solidFill>
                <a:srgbClr val="FFFFFF"/>
              </a:solidFill>
              <a:ea typeface="等线"/>
            </a:endParaRPr>
          </a:p>
        </p:txBody>
      </p:sp>
      <p:sp>
        <p:nvSpPr>
          <p:cNvPr id="5" name="页脚占位符 4">
            <a:extLst>
              <a:ext uri="{FF2B5EF4-FFF2-40B4-BE49-F238E27FC236}">
                <a16:creationId xmlns:a16="http://schemas.microsoft.com/office/drawing/2014/main" id="{3E2D340C-F12D-A51F-C947-5831A8D3AFAC}"/>
              </a:ext>
            </a:extLst>
          </p:cNvPr>
          <p:cNvSpPr>
            <a:spLocks noGrp="1"/>
          </p:cNvSpPr>
          <p:nvPr>
            <p:ph type="ftr" sz="quarter" idx="11"/>
          </p:nvPr>
        </p:nvSpPr>
        <p:spPr>
          <a:xfrm rot="5400000">
            <a:off x="-1822362" y="2005663"/>
            <a:ext cx="4114800" cy="444320"/>
          </a:xfrm>
        </p:spPr>
        <p:txBody>
          <a:bodyPr vert="horz" lIns="91440" tIns="45720" rIns="91440" bIns="45720" rtlCol="0" anchor="ctr">
            <a:normAutofit/>
          </a:bodyPr>
          <a:lstStyle/>
          <a:p>
            <a:pPr algn="l">
              <a:defRPr/>
            </a:pPr>
            <a:endParaRPr lang="en-US" sz="1100" kern="1200">
              <a:solidFill>
                <a:srgbClr val="FFFFFF"/>
              </a:solidFill>
              <a:latin typeface="Calibri" panose="020F0502020204030204"/>
              <a:ea typeface="+mn-ea"/>
              <a:cs typeface="+mn-cs"/>
            </a:endParaRPr>
          </a:p>
        </p:txBody>
      </p:sp>
      <p:sp>
        <p:nvSpPr>
          <p:cNvPr id="4" name="日期占位符 3">
            <a:extLst>
              <a:ext uri="{FF2B5EF4-FFF2-40B4-BE49-F238E27FC236}">
                <a16:creationId xmlns:a16="http://schemas.microsoft.com/office/drawing/2014/main" id="{6E71A3A6-A113-1299-5B42-170C3F93116B}"/>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algn="r">
              <a:spcAft>
                <a:spcPts val="600"/>
              </a:spcAft>
              <a:defRPr/>
            </a:pPr>
            <a:fld id="{24076815-C8F1-9744-92CF-A386B23D4660}" type="datetime1">
              <a:rPr lang="en-US" altLang="zh-CN" sz="1100">
                <a:solidFill>
                  <a:srgbClr val="FFFFFF"/>
                </a:solidFill>
                <a:latin typeface="Calibri" panose="020F0502020204030204"/>
              </a:rPr>
              <a:pPr algn="r">
                <a:spcAft>
                  <a:spcPts val="600"/>
                </a:spcAft>
                <a:defRPr/>
              </a:pPr>
              <a:t>3/31/25</a:t>
            </a:fld>
            <a:endParaRPr lang="en-US" sz="110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E2BDF185-2E41-2722-1D0F-C96A8ED229C6}"/>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defRPr/>
            </a:pPr>
            <a:fld id="{94917615-2DB4-4DAA-9DE3-B2B689A846E0}" type="slidenum">
              <a:rPr lang="en-US" sz="1100">
                <a:solidFill>
                  <a:srgbClr val="FFFFFF"/>
                </a:solidFill>
                <a:latin typeface="Calibri" panose="020F0502020204030204"/>
              </a:rPr>
              <a:pPr>
                <a:spcAft>
                  <a:spcPts val="600"/>
                </a:spcAft>
                <a:defRPr/>
              </a:pPr>
              <a:t>14</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49604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1980AA-3DAC-95D2-2BFE-8B7D5A79E044}"/>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2968521-DC0D-9755-4328-83BF31FA2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E8A976E-738C-1255-0ACF-6CA039D4E6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802E839-BD46-609C-10C3-2AEF901877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3FF2220-C219-685F-2D38-AB917C42C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8AC534C-DD95-D5C8-2E3E-2872E8B38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B85FC21A-AD82-3E2B-A630-603C89EAB15C}"/>
              </a:ext>
            </a:extLst>
          </p:cNvPr>
          <p:cNvSpPr>
            <a:spLocks noGrp="1"/>
          </p:cNvSpPr>
          <p:nvPr>
            <p:ph type="title"/>
          </p:nvPr>
        </p:nvSpPr>
        <p:spPr>
          <a:xfrm>
            <a:off x="1371599" y="294538"/>
            <a:ext cx="9895951" cy="1033669"/>
          </a:xfrm>
        </p:spPr>
        <p:txBody>
          <a:bodyPr>
            <a:normAutofit/>
          </a:bodyPr>
          <a:lstStyle/>
          <a:p>
            <a:r>
              <a:rPr lang="en-CA" altLang="zh-CN" sz="4000" b="1" dirty="0">
                <a:solidFill>
                  <a:srgbClr val="FFFFFF"/>
                </a:solidFill>
                <a:latin typeface="Helvetica"/>
                <a:ea typeface="等线"/>
                <a:cs typeface="Helvetica"/>
              </a:rPr>
              <a:t>What make our study difference?</a:t>
            </a:r>
            <a:endParaRPr lang="zh-CN" altLang="en-US" sz="3600" b="1" dirty="0">
              <a:solidFill>
                <a:srgbClr val="FFFFFF"/>
              </a:solidFill>
              <a:latin typeface="Helvetica"/>
              <a:ea typeface="等线"/>
              <a:cs typeface="Helvetica"/>
            </a:endParaRPr>
          </a:p>
        </p:txBody>
      </p:sp>
      <p:sp>
        <p:nvSpPr>
          <p:cNvPr id="5" name="页脚占位符 4">
            <a:extLst>
              <a:ext uri="{FF2B5EF4-FFF2-40B4-BE49-F238E27FC236}">
                <a16:creationId xmlns:a16="http://schemas.microsoft.com/office/drawing/2014/main" id="{B16C975A-05DD-AF5A-CB63-2CC5F3AAE7EE}"/>
              </a:ext>
            </a:extLst>
          </p:cNvPr>
          <p:cNvSpPr>
            <a:spLocks noGrp="1"/>
          </p:cNvSpPr>
          <p:nvPr>
            <p:ph type="ftr" sz="quarter" idx="11"/>
          </p:nvPr>
        </p:nvSpPr>
        <p:spPr>
          <a:xfrm rot="5400000">
            <a:off x="-1827725" y="1984248"/>
            <a:ext cx="4114800" cy="365125"/>
          </a:xfrm>
        </p:spPr>
        <p:txBody>
          <a:bodyPr>
            <a:normAutofit/>
          </a:bodyPr>
          <a:lstStyle/>
          <a:p>
            <a:pPr algn="l"/>
            <a:endParaRPr lang="en-US" sz="1100">
              <a:solidFill>
                <a:srgbClr val="FFFFFF"/>
              </a:solidFill>
            </a:endParaRPr>
          </a:p>
        </p:txBody>
      </p:sp>
      <p:sp>
        <p:nvSpPr>
          <p:cNvPr id="20" name="内容占位符 2">
            <a:extLst>
              <a:ext uri="{FF2B5EF4-FFF2-40B4-BE49-F238E27FC236}">
                <a16:creationId xmlns:a16="http://schemas.microsoft.com/office/drawing/2014/main" id="{F98C882E-BB40-DE59-6ACA-50B1F3EE1A94}"/>
              </a:ext>
            </a:extLst>
          </p:cNvPr>
          <p:cNvSpPr>
            <a:spLocks noGrp="1"/>
          </p:cNvSpPr>
          <p:nvPr>
            <p:ph idx="1"/>
          </p:nvPr>
        </p:nvSpPr>
        <p:spPr>
          <a:xfrm>
            <a:off x="767583" y="1938993"/>
            <a:ext cx="11119359" cy="4572000"/>
          </a:xfrm>
        </p:spPr>
        <p:txBody>
          <a:bodyPr vert="horz" lIns="91440" tIns="45720" rIns="91440" bIns="45720" rtlCol="0" anchor="ctr">
            <a:normAutofit/>
          </a:bodyPr>
          <a:lstStyle/>
          <a:p>
            <a:pPr>
              <a:lnSpc>
                <a:spcPct val="100000"/>
              </a:lnSpc>
              <a:spcBef>
                <a:spcPts val="0"/>
              </a:spcBef>
              <a:defRPr/>
            </a:pPr>
            <a:r>
              <a:rPr lang="en-CA" altLang="zh-CN" dirty="0">
                <a:solidFill>
                  <a:srgbClr val="000000"/>
                </a:solidFill>
                <a:latin typeface="Helvetica"/>
                <a:ea typeface="等线"/>
                <a:cs typeface="Helvetica"/>
              </a:rPr>
              <a:t>There is a lack of detailed studies on the Canadian winner-loser gap.</a:t>
            </a:r>
          </a:p>
          <a:p>
            <a:pPr marL="0" indent="0">
              <a:lnSpc>
                <a:spcPct val="100000"/>
              </a:lnSpc>
              <a:spcBef>
                <a:spcPts val="0"/>
              </a:spcBef>
              <a:buNone/>
              <a:defRPr/>
            </a:pPr>
            <a:endParaRPr lang="en-CA" altLang="zh-CN" dirty="0">
              <a:solidFill>
                <a:srgbClr val="000000"/>
              </a:solidFill>
              <a:latin typeface="Helvetica" pitchFamily="2" charset="0"/>
            </a:endParaRPr>
          </a:p>
          <a:p>
            <a:pPr>
              <a:lnSpc>
                <a:spcPct val="100000"/>
              </a:lnSpc>
              <a:spcBef>
                <a:spcPts val="0"/>
              </a:spcBef>
              <a:defRPr/>
            </a:pPr>
            <a:r>
              <a:rPr lang="en-CA" altLang="zh-CN" dirty="0">
                <a:solidFill>
                  <a:srgbClr val="000000"/>
                </a:solidFill>
                <a:latin typeface="Helvetica"/>
                <a:ea typeface="等线"/>
                <a:cs typeface="Helvetica"/>
              </a:rPr>
              <a:t>Existing models still limited to traditional statistical method</a:t>
            </a:r>
          </a:p>
          <a:p>
            <a:pPr lvl="1">
              <a:lnSpc>
                <a:spcPct val="100000"/>
              </a:lnSpc>
              <a:spcBef>
                <a:spcPts val="0"/>
              </a:spcBef>
              <a:defRPr/>
            </a:pPr>
            <a:r>
              <a:rPr lang="en-CA" altLang="zh-CN" sz="2000" dirty="0">
                <a:solidFill>
                  <a:srgbClr val="000000"/>
                </a:solidFill>
                <a:latin typeface="Helvetica"/>
                <a:ea typeface="等线"/>
                <a:cs typeface="Helvetica"/>
              </a:rPr>
              <a:t>The only study we found applied ordinal logistic regression.</a:t>
            </a:r>
          </a:p>
          <a:p>
            <a:pPr lvl="1">
              <a:lnSpc>
                <a:spcPct val="100000"/>
              </a:lnSpc>
              <a:spcBef>
                <a:spcPts val="0"/>
              </a:spcBef>
              <a:defRPr/>
            </a:pPr>
            <a:endParaRPr lang="en-CA" altLang="zh-CN" dirty="0">
              <a:solidFill>
                <a:srgbClr val="000000"/>
              </a:solidFill>
              <a:latin typeface="Helvetica"/>
              <a:ea typeface="等线"/>
              <a:cs typeface="Helvetica"/>
            </a:endParaRPr>
          </a:p>
          <a:p>
            <a:pPr>
              <a:lnSpc>
                <a:spcPct val="100000"/>
              </a:lnSpc>
              <a:spcBef>
                <a:spcPts val="0"/>
              </a:spcBef>
              <a:defRPr/>
            </a:pPr>
            <a:r>
              <a:rPr lang="en-CA" altLang="zh-CN" dirty="0">
                <a:solidFill>
                  <a:srgbClr val="000000"/>
                </a:solidFill>
                <a:latin typeface="Helvetica"/>
                <a:ea typeface="等线"/>
                <a:cs typeface="Helvetica"/>
              </a:rPr>
              <a:t> machine learning is cool, and We believe we are the first to apply double debiased machine learning DDML to this topic </a:t>
            </a:r>
          </a:p>
        </p:txBody>
      </p:sp>
      <p:sp>
        <p:nvSpPr>
          <p:cNvPr id="4" name="日期占位符 3">
            <a:extLst>
              <a:ext uri="{FF2B5EF4-FFF2-40B4-BE49-F238E27FC236}">
                <a16:creationId xmlns:a16="http://schemas.microsoft.com/office/drawing/2014/main" id="{A26E09F3-D8D9-1429-2528-0F91C717AE79}"/>
              </a:ext>
            </a:extLst>
          </p:cNvPr>
          <p:cNvSpPr>
            <a:spLocks noGrp="1"/>
          </p:cNvSpPr>
          <p:nvPr>
            <p:ph type="dt" sz="half" idx="10"/>
          </p:nvPr>
        </p:nvSpPr>
        <p:spPr>
          <a:xfrm>
            <a:off x="8970264" y="6455431"/>
            <a:ext cx="2743200" cy="365125"/>
          </a:xfrm>
        </p:spPr>
        <p:txBody>
          <a:bodyPr>
            <a:normAutofit/>
          </a:bodyPr>
          <a:lstStyle/>
          <a:p>
            <a:pPr algn="r">
              <a:spcAft>
                <a:spcPts val="600"/>
              </a:spcAft>
            </a:pPr>
            <a:fld id="{24076815-C8F1-9744-92CF-A386B23D4660}" type="datetime1">
              <a:rPr lang="en-US" altLang="zh-CN" sz="1100">
                <a:solidFill>
                  <a:schemeClr val="tx1">
                    <a:lumMod val="50000"/>
                    <a:lumOff val="50000"/>
                  </a:schemeClr>
                </a:solidFill>
              </a:rPr>
              <a:pPr algn="r">
                <a:spcAft>
                  <a:spcPts val="600"/>
                </a:spcAft>
              </a:pPr>
              <a:t>3/31/25</a:t>
            </a:fld>
            <a:endParaRPr lang="en-US" sz="1100">
              <a:solidFill>
                <a:schemeClr val="tx1">
                  <a:lumMod val="50000"/>
                  <a:lumOff val="50000"/>
                </a:schemeClr>
              </a:solidFill>
            </a:endParaRPr>
          </a:p>
        </p:txBody>
      </p:sp>
      <p:sp>
        <p:nvSpPr>
          <p:cNvPr id="6" name="灯片编号占位符 5">
            <a:extLst>
              <a:ext uri="{FF2B5EF4-FFF2-40B4-BE49-F238E27FC236}">
                <a16:creationId xmlns:a16="http://schemas.microsoft.com/office/drawing/2014/main" id="{EE7A81F7-5FB7-2629-5664-546BFA753D07}"/>
              </a:ext>
            </a:extLst>
          </p:cNvPr>
          <p:cNvSpPr>
            <a:spLocks noGrp="1"/>
          </p:cNvSpPr>
          <p:nvPr>
            <p:ph type="sldNum" sz="quarter" idx="12"/>
          </p:nvPr>
        </p:nvSpPr>
        <p:spPr>
          <a:xfrm>
            <a:off x="11704320" y="6455431"/>
            <a:ext cx="445913" cy="365125"/>
          </a:xfrm>
        </p:spPr>
        <p:txBody>
          <a:bodyPr>
            <a:normAutofit/>
          </a:bodyPr>
          <a:lstStyle/>
          <a:p>
            <a:pPr>
              <a:spcAft>
                <a:spcPts val="600"/>
              </a:spcAft>
            </a:pPr>
            <a:fld id="{94917615-2DB4-4DAA-9DE3-B2B689A846E0}" type="slidenum">
              <a:rPr lang="en-US" sz="1100">
                <a:solidFill>
                  <a:schemeClr val="tx1">
                    <a:lumMod val="50000"/>
                    <a:lumOff val="50000"/>
                  </a:schemeClr>
                </a:solidFill>
              </a:rPr>
              <a:pPr>
                <a:spcAft>
                  <a:spcPts val="600"/>
                </a:spcAft>
              </a:pPr>
              <a:t>15</a:t>
            </a:fld>
            <a:endParaRPr lang="en-US" sz="1100">
              <a:solidFill>
                <a:schemeClr val="tx1">
                  <a:lumMod val="50000"/>
                  <a:lumOff val="50000"/>
                </a:schemeClr>
              </a:solidFill>
            </a:endParaRPr>
          </a:p>
        </p:txBody>
      </p:sp>
    </p:spTree>
    <p:extLst>
      <p:ext uri="{BB962C8B-B14F-4D97-AF65-F5344CB8AC3E}">
        <p14:creationId xmlns:p14="http://schemas.microsoft.com/office/powerpoint/2010/main" val="2716925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09B501-B54E-B71E-8973-71B53D21C0ED}"/>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9E4F375-88AF-69B9-9BA3-54C6C95D4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2AA1852-528C-214B-3451-F68B1DFE44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DF513C5-BD74-8664-84EF-DE3C9B97B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1CF9D1B-9F4C-10D2-F6FC-EDCB1E6EE8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86AABE-0F5B-9EA1-2E69-37B32322D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38C9950-2ECA-42E4-CFD7-BEB03A77D80B}"/>
              </a:ext>
            </a:extLst>
          </p:cNvPr>
          <p:cNvSpPr>
            <a:spLocks noGrp="1"/>
          </p:cNvSpPr>
          <p:nvPr>
            <p:ph type="title"/>
          </p:nvPr>
        </p:nvSpPr>
        <p:spPr>
          <a:xfrm>
            <a:off x="1371599" y="294538"/>
            <a:ext cx="9895951" cy="1033669"/>
          </a:xfrm>
        </p:spPr>
        <p:txBody>
          <a:bodyPr>
            <a:normAutofit fontScale="90000"/>
          </a:bodyPr>
          <a:lstStyle/>
          <a:p>
            <a:r>
              <a:rPr lang="en-US" altLang="zh-CN" sz="4000" b="1" dirty="0">
                <a:solidFill>
                  <a:srgbClr val="FFFFFF"/>
                </a:solidFill>
                <a:latin typeface="Helvetica"/>
                <a:ea typeface="等线"/>
                <a:cs typeface="Helvetica"/>
              </a:rPr>
              <a:t>What do we expect to see? </a:t>
            </a:r>
            <a:br>
              <a:rPr lang="en-US" altLang="zh-CN" sz="4000" b="1" dirty="0">
                <a:solidFill>
                  <a:srgbClr val="FFFFFF"/>
                </a:solidFill>
                <a:latin typeface="Helvetica"/>
                <a:ea typeface="等线"/>
                <a:cs typeface="Helvetica"/>
              </a:rPr>
            </a:br>
            <a:r>
              <a:rPr lang="en-US" altLang="zh-CN" sz="4000" b="1" dirty="0">
                <a:solidFill>
                  <a:srgbClr val="FFFFFF"/>
                </a:solidFill>
                <a:latin typeface="Helvetica"/>
                <a:ea typeface="等线"/>
                <a:cs typeface="Helvetica"/>
              </a:rPr>
              <a:t>(kind of literally review) </a:t>
            </a:r>
            <a:endParaRPr lang="zh-CN" altLang="en-US" sz="4000" b="1" dirty="0">
              <a:solidFill>
                <a:srgbClr val="FFFFFF"/>
              </a:solidFill>
              <a:latin typeface="Helvetica"/>
              <a:ea typeface="等线"/>
              <a:cs typeface="Helvetica"/>
            </a:endParaRPr>
          </a:p>
        </p:txBody>
      </p:sp>
      <p:sp>
        <p:nvSpPr>
          <p:cNvPr id="5" name="页脚占位符 4">
            <a:extLst>
              <a:ext uri="{FF2B5EF4-FFF2-40B4-BE49-F238E27FC236}">
                <a16:creationId xmlns:a16="http://schemas.microsoft.com/office/drawing/2014/main" id="{48F98B1B-2407-3B5D-DE92-AEA768BA27D0}"/>
              </a:ext>
            </a:extLst>
          </p:cNvPr>
          <p:cNvSpPr>
            <a:spLocks noGrp="1"/>
          </p:cNvSpPr>
          <p:nvPr>
            <p:ph type="ftr" sz="quarter" idx="11"/>
          </p:nvPr>
        </p:nvSpPr>
        <p:spPr>
          <a:xfrm rot="5400000">
            <a:off x="-1827725" y="1984248"/>
            <a:ext cx="4114800" cy="365125"/>
          </a:xfrm>
        </p:spPr>
        <p:txBody>
          <a:bodyPr>
            <a:normAutofit/>
          </a:bodyPr>
          <a:lstStyle/>
          <a:p>
            <a:pPr algn="l"/>
            <a:endParaRPr lang="en-US" sz="1100">
              <a:solidFill>
                <a:srgbClr val="FFFFFF"/>
              </a:solidFill>
            </a:endParaRPr>
          </a:p>
        </p:txBody>
      </p:sp>
      <p:sp>
        <p:nvSpPr>
          <p:cNvPr id="20" name="内容占位符 2">
            <a:extLst>
              <a:ext uri="{FF2B5EF4-FFF2-40B4-BE49-F238E27FC236}">
                <a16:creationId xmlns:a16="http://schemas.microsoft.com/office/drawing/2014/main" id="{3D9748C5-67C2-20BC-E571-1C63E4C87E08}"/>
              </a:ext>
            </a:extLst>
          </p:cNvPr>
          <p:cNvSpPr>
            <a:spLocks noGrp="1"/>
          </p:cNvSpPr>
          <p:nvPr>
            <p:ph idx="1"/>
          </p:nvPr>
        </p:nvSpPr>
        <p:spPr>
          <a:xfrm>
            <a:off x="270887" y="1883431"/>
            <a:ext cx="11968225" cy="4572000"/>
          </a:xfrm>
        </p:spPr>
        <p:txBody>
          <a:bodyPr vert="horz" lIns="91440" tIns="45720" rIns="91440" bIns="45720" rtlCol="0" anchor="ctr">
            <a:normAutofit/>
          </a:bodyPr>
          <a:lstStyle/>
          <a:p>
            <a:pPr marL="0" indent="0">
              <a:lnSpc>
                <a:spcPct val="100000"/>
              </a:lnSpc>
              <a:spcBef>
                <a:spcPts val="0"/>
              </a:spcBef>
              <a:buNone/>
              <a:defRPr/>
            </a:pPr>
            <a:r>
              <a:rPr lang="en-CA">
                <a:solidFill>
                  <a:srgbClr val="000000"/>
                </a:solidFill>
                <a:latin typeface="Helvetica"/>
                <a:cs typeface="Helvetica"/>
              </a:rPr>
              <a:t>1. Winner-loser gap should exist but be moderate in size</a:t>
            </a:r>
            <a:endParaRPr lang="en-US">
              <a:latin typeface="Helvetica"/>
              <a:cs typeface="Helvetica"/>
            </a:endParaRPr>
          </a:p>
          <a:p>
            <a:pPr marL="457200" lvl="2" indent="0">
              <a:lnSpc>
                <a:spcPct val="100000"/>
              </a:lnSpc>
              <a:spcBef>
                <a:spcPts val="0"/>
              </a:spcBef>
              <a:buNone/>
              <a:defRPr/>
            </a:pPr>
            <a:r>
              <a:rPr lang="en-CA">
                <a:solidFill>
                  <a:srgbClr val="000000"/>
                </a:solidFill>
                <a:latin typeface="Helvetica"/>
                <a:cs typeface="Helvetica"/>
              </a:rPr>
              <a:t>Since Canada is a long-established democracy (with over 150 years of democratic stability), research (Farrer &amp; </a:t>
            </a:r>
            <a:r>
              <a:rPr lang="en-CA" err="1">
                <a:solidFill>
                  <a:srgbClr val="000000"/>
                </a:solidFill>
                <a:latin typeface="Helvetica"/>
                <a:cs typeface="Helvetica"/>
              </a:rPr>
              <a:t>Zingher</a:t>
            </a:r>
            <a:r>
              <a:rPr lang="en-CA">
                <a:solidFill>
                  <a:srgbClr val="000000"/>
                </a:solidFill>
                <a:latin typeface="Helvetica"/>
                <a:cs typeface="Helvetica"/>
              </a:rPr>
              <a:t>, 2019; Lelkes, 2016) suggests that although electoral losers will show lower satisfaction with democracy (i.e., a winner-loser gap exists), it should be less severe than in newer or less stable democracies.</a:t>
            </a:r>
          </a:p>
          <a:p>
            <a:pPr marL="457200" lvl="2" indent="0">
              <a:lnSpc>
                <a:spcPct val="100000"/>
              </a:lnSpc>
              <a:spcBef>
                <a:spcPts val="0"/>
              </a:spcBef>
              <a:buNone/>
              <a:defRPr/>
            </a:pPr>
            <a:endParaRPr lang="en-CA">
              <a:solidFill>
                <a:srgbClr val="000000"/>
              </a:solidFill>
              <a:latin typeface="Helvetica"/>
              <a:cs typeface="Helvetica"/>
            </a:endParaRPr>
          </a:p>
          <a:p>
            <a:pPr marL="457200" lvl="2" indent="0">
              <a:lnSpc>
                <a:spcPct val="100000"/>
              </a:lnSpc>
              <a:spcBef>
                <a:spcPts val="0"/>
              </a:spcBef>
              <a:buNone/>
              <a:defRPr/>
            </a:pPr>
            <a:endParaRPr lang="en-CA" sz="1600">
              <a:solidFill>
                <a:srgbClr val="000000"/>
              </a:solidFill>
              <a:latin typeface="Helvetica"/>
              <a:cs typeface="Helvetica"/>
            </a:endParaRPr>
          </a:p>
          <a:p>
            <a:pPr marL="0" indent="0">
              <a:lnSpc>
                <a:spcPct val="100000"/>
              </a:lnSpc>
              <a:spcBef>
                <a:spcPts val="0"/>
              </a:spcBef>
              <a:buNone/>
              <a:defRPr/>
            </a:pPr>
            <a:r>
              <a:rPr lang="en-CA">
                <a:solidFill>
                  <a:srgbClr val="000000"/>
                </a:solidFill>
                <a:latin typeface="Helvetica" pitchFamily="2" charset="0"/>
              </a:rPr>
              <a:t>2. Overall democratic satisfaction should remain relatively high</a:t>
            </a:r>
            <a:endParaRPr lang="en-CA">
              <a:solidFill>
                <a:srgbClr val="000000"/>
              </a:solidFill>
              <a:latin typeface="Helvetica" pitchFamily="2" charset="0"/>
              <a:cs typeface="Helvetica" pitchFamily="2" charset="0"/>
            </a:endParaRPr>
          </a:p>
          <a:p>
            <a:pPr marL="457200" lvl="2" indent="0">
              <a:lnSpc>
                <a:spcPct val="100000"/>
              </a:lnSpc>
              <a:spcBef>
                <a:spcPts val="0"/>
              </a:spcBef>
              <a:buNone/>
              <a:defRPr/>
            </a:pPr>
            <a:r>
              <a:rPr lang="en-CA" err="1">
                <a:solidFill>
                  <a:srgbClr val="000000"/>
                </a:solidFill>
                <a:latin typeface="Helvetica"/>
                <a:cs typeface="Helvetica"/>
              </a:rPr>
              <a:t>Curini</a:t>
            </a:r>
            <a:r>
              <a:rPr lang="en-CA">
                <a:solidFill>
                  <a:srgbClr val="000000"/>
                </a:solidFill>
                <a:latin typeface="Helvetica"/>
                <a:cs typeface="Helvetica"/>
              </a:rPr>
              <a:t>, Jou, and Memoli (2012) found that citizens in newer democracies are less satisfied overall. Since Canada is not a new democracy, we would expect higher baseline levels of democratic satisfaction — even among electoral losers, especially if the election was perceived as fair and transparent.</a:t>
            </a:r>
          </a:p>
        </p:txBody>
      </p:sp>
      <p:sp>
        <p:nvSpPr>
          <p:cNvPr id="4" name="日期占位符 3">
            <a:extLst>
              <a:ext uri="{FF2B5EF4-FFF2-40B4-BE49-F238E27FC236}">
                <a16:creationId xmlns:a16="http://schemas.microsoft.com/office/drawing/2014/main" id="{820359A6-0939-B908-E9D1-6A82CEF90572}"/>
              </a:ext>
            </a:extLst>
          </p:cNvPr>
          <p:cNvSpPr>
            <a:spLocks noGrp="1"/>
          </p:cNvSpPr>
          <p:nvPr>
            <p:ph type="dt" sz="half" idx="10"/>
          </p:nvPr>
        </p:nvSpPr>
        <p:spPr>
          <a:xfrm>
            <a:off x="8970264" y="6455431"/>
            <a:ext cx="2743200" cy="365125"/>
          </a:xfrm>
        </p:spPr>
        <p:txBody>
          <a:bodyPr>
            <a:normAutofit/>
          </a:bodyPr>
          <a:lstStyle/>
          <a:p>
            <a:pPr algn="r">
              <a:spcAft>
                <a:spcPts val="600"/>
              </a:spcAft>
            </a:pPr>
            <a:fld id="{24076815-C8F1-9744-92CF-A386B23D4660}" type="datetime1">
              <a:rPr lang="en-US" altLang="zh-CN" sz="1100">
                <a:solidFill>
                  <a:schemeClr val="tx1">
                    <a:lumMod val="50000"/>
                    <a:lumOff val="50000"/>
                  </a:schemeClr>
                </a:solidFill>
              </a:rPr>
              <a:pPr algn="r">
                <a:spcAft>
                  <a:spcPts val="600"/>
                </a:spcAft>
              </a:pPr>
              <a:t>3/31/25</a:t>
            </a:fld>
            <a:endParaRPr lang="en-US" sz="1100">
              <a:solidFill>
                <a:schemeClr val="tx1">
                  <a:lumMod val="50000"/>
                  <a:lumOff val="50000"/>
                </a:schemeClr>
              </a:solidFill>
            </a:endParaRPr>
          </a:p>
        </p:txBody>
      </p:sp>
      <p:sp>
        <p:nvSpPr>
          <p:cNvPr id="6" name="灯片编号占位符 5">
            <a:extLst>
              <a:ext uri="{FF2B5EF4-FFF2-40B4-BE49-F238E27FC236}">
                <a16:creationId xmlns:a16="http://schemas.microsoft.com/office/drawing/2014/main" id="{48791268-7E95-27CE-DE20-13545AC47275}"/>
              </a:ext>
            </a:extLst>
          </p:cNvPr>
          <p:cNvSpPr>
            <a:spLocks noGrp="1"/>
          </p:cNvSpPr>
          <p:nvPr>
            <p:ph type="sldNum" sz="quarter" idx="12"/>
          </p:nvPr>
        </p:nvSpPr>
        <p:spPr>
          <a:xfrm>
            <a:off x="11704320" y="6455431"/>
            <a:ext cx="445913" cy="365125"/>
          </a:xfrm>
        </p:spPr>
        <p:txBody>
          <a:bodyPr>
            <a:normAutofit/>
          </a:bodyPr>
          <a:lstStyle/>
          <a:p>
            <a:pPr>
              <a:spcAft>
                <a:spcPts val="600"/>
              </a:spcAft>
            </a:pPr>
            <a:fld id="{94917615-2DB4-4DAA-9DE3-B2B689A846E0}" type="slidenum">
              <a:rPr lang="en-US" sz="1100">
                <a:solidFill>
                  <a:schemeClr val="tx1">
                    <a:lumMod val="50000"/>
                    <a:lumOff val="50000"/>
                  </a:schemeClr>
                </a:solidFill>
              </a:rPr>
              <a:pPr>
                <a:spcAft>
                  <a:spcPts val="600"/>
                </a:spcAft>
              </a:pPr>
              <a:t>16</a:t>
            </a:fld>
            <a:endParaRPr lang="en-US" sz="1100">
              <a:solidFill>
                <a:schemeClr val="tx1">
                  <a:lumMod val="50000"/>
                  <a:lumOff val="50000"/>
                </a:schemeClr>
              </a:solidFill>
            </a:endParaRPr>
          </a:p>
        </p:txBody>
      </p:sp>
    </p:spTree>
    <p:extLst>
      <p:ext uri="{BB962C8B-B14F-4D97-AF65-F5344CB8AC3E}">
        <p14:creationId xmlns:p14="http://schemas.microsoft.com/office/powerpoint/2010/main" val="2147948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F49D05-8647-6213-9D41-A51C4FACD689}"/>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9A98C3D-E70C-FCD0-7B8E-97D59487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212B809-A5BC-FAA8-12D8-0263D132A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AC1F1F5-5BB7-D272-71DC-BBEAA4E29C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DB24716-DA74-10ED-6F14-BF509317E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84C53EC-AC6F-E269-553C-D18154505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BE78BCEB-EA0D-142D-3D67-FB62CAC1ED18}"/>
              </a:ext>
            </a:extLst>
          </p:cNvPr>
          <p:cNvSpPr>
            <a:spLocks noGrp="1"/>
          </p:cNvSpPr>
          <p:nvPr>
            <p:ph type="title"/>
          </p:nvPr>
        </p:nvSpPr>
        <p:spPr>
          <a:xfrm>
            <a:off x="1371599" y="294538"/>
            <a:ext cx="9895951" cy="1033669"/>
          </a:xfrm>
        </p:spPr>
        <p:txBody>
          <a:bodyPr>
            <a:normAutofit/>
          </a:bodyPr>
          <a:lstStyle/>
          <a:p>
            <a:r>
              <a:rPr lang="en-US" altLang="zh-CN" sz="3600" b="1" dirty="0">
                <a:solidFill>
                  <a:srgbClr val="FFFFFF"/>
                </a:solidFill>
                <a:latin typeface="Helvetica"/>
                <a:ea typeface="等线"/>
                <a:cs typeface="Helvetica"/>
              </a:rPr>
              <a:t>Data Distribution</a:t>
            </a:r>
            <a:endParaRPr lang="zh-CN" altLang="en-US" sz="3600" b="1" dirty="0">
              <a:solidFill>
                <a:srgbClr val="FFFFFF"/>
              </a:solidFill>
              <a:latin typeface="Helvetica"/>
              <a:ea typeface="等线"/>
              <a:cs typeface="Helvetica"/>
            </a:endParaRPr>
          </a:p>
        </p:txBody>
      </p:sp>
      <p:sp>
        <p:nvSpPr>
          <p:cNvPr id="5" name="页脚占位符 4">
            <a:extLst>
              <a:ext uri="{FF2B5EF4-FFF2-40B4-BE49-F238E27FC236}">
                <a16:creationId xmlns:a16="http://schemas.microsoft.com/office/drawing/2014/main" id="{D576B9CD-49A2-08AD-AB20-D92BDEB85057}"/>
              </a:ext>
            </a:extLst>
          </p:cNvPr>
          <p:cNvSpPr>
            <a:spLocks noGrp="1"/>
          </p:cNvSpPr>
          <p:nvPr>
            <p:ph type="ftr" sz="quarter" idx="11"/>
          </p:nvPr>
        </p:nvSpPr>
        <p:spPr>
          <a:xfrm rot="5400000">
            <a:off x="-1827725" y="1984248"/>
            <a:ext cx="4114800" cy="365125"/>
          </a:xfrm>
        </p:spPr>
        <p:txBody>
          <a:bodyPr>
            <a:normAutofit/>
          </a:bodyPr>
          <a:lstStyle/>
          <a:p>
            <a:pPr algn="l"/>
            <a:endParaRPr lang="en-US" sz="1100">
              <a:solidFill>
                <a:srgbClr val="FFFFFF"/>
              </a:solidFill>
            </a:endParaRPr>
          </a:p>
        </p:txBody>
      </p:sp>
      <p:sp>
        <p:nvSpPr>
          <p:cNvPr id="20" name="内容占位符 2">
            <a:extLst>
              <a:ext uri="{FF2B5EF4-FFF2-40B4-BE49-F238E27FC236}">
                <a16:creationId xmlns:a16="http://schemas.microsoft.com/office/drawing/2014/main" id="{80B87DCD-3236-60C2-BD7D-6F86E31CFECD}"/>
              </a:ext>
            </a:extLst>
          </p:cNvPr>
          <p:cNvSpPr>
            <a:spLocks noGrp="1"/>
          </p:cNvSpPr>
          <p:nvPr>
            <p:ph idx="1"/>
          </p:nvPr>
        </p:nvSpPr>
        <p:spPr>
          <a:xfrm>
            <a:off x="270887" y="1883431"/>
            <a:ext cx="11968225" cy="4572000"/>
          </a:xfrm>
        </p:spPr>
        <p:txBody>
          <a:bodyPr vert="horz" lIns="91440" tIns="45720" rIns="91440" bIns="45720" rtlCol="0" anchor="ctr">
            <a:normAutofit/>
          </a:bodyPr>
          <a:lstStyle/>
          <a:p>
            <a:pPr>
              <a:buFont typeface="Calibri"/>
              <a:buChar char="-"/>
              <a:defRPr/>
            </a:pPr>
            <a:r>
              <a:rPr lang="en-CA" sz="2400" dirty="0">
                <a:solidFill>
                  <a:srgbClr val="000000"/>
                </a:solidFill>
                <a:latin typeface="Helvetica"/>
                <a:cs typeface="Arial"/>
              </a:rPr>
              <a:t>Our data comes from the </a:t>
            </a:r>
            <a:r>
              <a:rPr lang="en-CA" sz="2400" b="1" dirty="0">
                <a:solidFill>
                  <a:srgbClr val="000000"/>
                </a:solidFill>
                <a:latin typeface="Helvetica"/>
                <a:cs typeface="Arial"/>
              </a:rPr>
              <a:t>Canadian National Elections Study (CNES) 2021</a:t>
            </a:r>
            <a:r>
              <a:rPr lang="en-CA" sz="2400" dirty="0">
                <a:solidFill>
                  <a:srgbClr val="000000"/>
                </a:solidFill>
                <a:latin typeface="Helvetica"/>
                <a:cs typeface="Arial"/>
              </a:rPr>
              <a:t>.</a:t>
            </a:r>
            <a:endParaRPr lang="en-US" sz="2400" dirty="0">
              <a:latin typeface="Helvetica"/>
              <a:cs typeface="Helvetica"/>
            </a:endParaRPr>
          </a:p>
          <a:p>
            <a:pPr lvl="1">
              <a:buFont typeface="Courier New"/>
              <a:buChar char="o"/>
              <a:defRPr/>
            </a:pPr>
            <a:r>
              <a:rPr lang="en-CA" sz="2000" dirty="0">
                <a:solidFill>
                  <a:srgbClr val="000000"/>
                </a:solidFill>
                <a:latin typeface="Helvetica"/>
                <a:cs typeface="Arial"/>
              </a:rPr>
              <a:t>It provides surveys conducted before and after the 2021 Canadian federal election.</a:t>
            </a:r>
          </a:p>
          <a:p>
            <a:pPr>
              <a:buFont typeface="Calibri"/>
              <a:buChar char="-"/>
              <a:defRPr/>
            </a:pPr>
            <a:r>
              <a:rPr lang="en-CA" sz="2400" b="1" dirty="0">
                <a:solidFill>
                  <a:srgbClr val="000000"/>
                </a:solidFill>
                <a:latin typeface="Helvetica"/>
                <a:cs typeface="Arial"/>
              </a:rPr>
              <a:t> Pre-election survey</a:t>
            </a:r>
            <a:r>
              <a:rPr lang="en-CA" sz="2000" b="1" dirty="0">
                <a:solidFill>
                  <a:srgbClr val="000000"/>
                </a:solidFill>
                <a:latin typeface="Helvetica"/>
                <a:cs typeface="Arial"/>
              </a:rPr>
              <a:t>: </a:t>
            </a:r>
            <a:r>
              <a:rPr lang="en-CA" sz="2000" dirty="0">
                <a:solidFill>
                  <a:srgbClr val="000000"/>
                </a:solidFill>
                <a:latin typeface="Helvetica"/>
                <a:cs typeface="Arial"/>
              </a:rPr>
              <a:t>August 17, 2021 – September 19, 2021</a:t>
            </a:r>
          </a:p>
          <a:p>
            <a:pPr>
              <a:buFont typeface="Calibri" panose="020B0604020202020204" pitchFamily="34" charset="0"/>
              <a:buChar char="-"/>
              <a:defRPr/>
            </a:pPr>
            <a:r>
              <a:rPr lang="en-CA" sz="2400" b="1" dirty="0">
                <a:solidFill>
                  <a:srgbClr val="000000"/>
                </a:solidFill>
                <a:latin typeface="Helvetica"/>
                <a:cs typeface="Arial"/>
              </a:rPr>
              <a:t> Post-election survey</a:t>
            </a:r>
            <a:r>
              <a:rPr lang="en-CA" sz="2000" b="1" dirty="0">
                <a:solidFill>
                  <a:srgbClr val="000000"/>
                </a:solidFill>
                <a:latin typeface="Helvetica"/>
                <a:cs typeface="Arial"/>
              </a:rPr>
              <a:t>:</a:t>
            </a:r>
            <a:r>
              <a:rPr lang="en-CA" sz="2000" dirty="0">
                <a:solidFill>
                  <a:srgbClr val="000000"/>
                </a:solidFill>
                <a:latin typeface="Helvetica"/>
                <a:cs typeface="Arial"/>
              </a:rPr>
              <a:t> September 23, 2021 – October 4, 2021</a:t>
            </a:r>
          </a:p>
          <a:p>
            <a:pPr>
              <a:buFont typeface="Calibri"/>
              <a:buChar char="-"/>
              <a:defRPr/>
            </a:pPr>
            <a:r>
              <a:rPr lang="en-CA" sz="2400" b="1" dirty="0">
                <a:solidFill>
                  <a:srgbClr val="000000"/>
                </a:solidFill>
                <a:latin typeface="Helvetica"/>
                <a:cs typeface="Arial"/>
              </a:rPr>
              <a:t> Election called:</a:t>
            </a:r>
            <a:r>
              <a:rPr lang="en-CA" sz="2400" dirty="0">
                <a:solidFill>
                  <a:srgbClr val="000000"/>
                </a:solidFill>
                <a:latin typeface="Helvetica"/>
                <a:cs typeface="Arial"/>
              </a:rPr>
              <a:t> </a:t>
            </a:r>
            <a:r>
              <a:rPr lang="en-CA" sz="2000" dirty="0">
                <a:solidFill>
                  <a:srgbClr val="000000"/>
                </a:solidFill>
                <a:latin typeface="Helvetica"/>
                <a:cs typeface="Arial"/>
              </a:rPr>
              <a:t>August 15, 2021</a:t>
            </a:r>
          </a:p>
          <a:p>
            <a:pPr>
              <a:buFont typeface="Calibri" panose="020B0604020202020204" pitchFamily="34" charset="0"/>
              <a:buChar char="-"/>
              <a:defRPr/>
            </a:pPr>
            <a:r>
              <a:rPr lang="en-CA" sz="2400" b="1" dirty="0">
                <a:solidFill>
                  <a:srgbClr val="000000"/>
                </a:solidFill>
                <a:latin typeface="Helvetica"/>
                <a:cs typeface="Arial"/>
              </a:rPr>
              <a:t> Election date:</a:t>
            </a:r>
            <a:r>
              <a:rPr lang="en-CA" sz="2000" dirty="0">
                <a:solidFill>
                  <a:srgbClr val="000000"/>
                </a:solidFill>
                <a:latin typeface="Helvetica"/>
                <a:cs typeface="Arial"/>
              </a:rPr>
              <a:t> September 20, 2021</a:t>
            </a:r>
          </a:p>
          <a:p>
            <a:pPr>
              <a:buFont typeface="Calibri"/>
              <a:buChar char="-"/>
              <a:defRPr/>
            </a:pPr>
            <a:r>
              <a:rPr lang="en-CA" sz="2400" b="1" dirty="0">
                <a:solidFill>
                  <a:srgbClr val="000000"/>
                </a:solidFill>
                <a:latin typeface="Helvetica"/>
                <a:cs typeface="Arial"/>
              </a:rPr>
              <a:t> Early voting started: </a:t>
            </a:r>
            <a:r>
              <a:rPr lang="en-CA" sz="2000" dirty="0">
                <a:solidFill>
                  <a:srgbClr val="000000"/>
                </a:solidFill>
                <a:latin typeface="Helvetica"/>
                <a:cs typeface="Arial"/>
              </a:rPr>
              <a:t>September 10, 2021</a:t>
            </a:r>
          </a:p>
          <a:p>
            <a:pPr>
              <a:lnSpc>
                <a:spcPct val="100000"/>
              </a:lnSpc>
              <a:spcBef>
                <a:spcPts val="0"/>
              </a:spcBef>
              <a:buFont typeface="Calibri"/>
              <a:buChar char="-"/>
              <a:defRPr/>
            </a:pPr>
            <a:endParaRPr lang="en-CA" sz="2400" dirty="0">
              <a:solidFill>
                <a:srgbClr val="000000"/>
              </a:solidFill>
              <a:latin typeface="Helvetica"/>
              <a:cs typeface="Arial"/>
            </a:endParaRPr>
          </a:p>
        </p:txBody>
      </p:sp>
      <p:sp>
        <p:nvSpPr>
          <p:cNvPr id="4" name="日期占位符 3">
            <a:extLst>
              <a:ext uri="{FF2B5EF4-FFF2-40B4-BE49-F238E27FC236}">
                <a16:creationId xmlns:a16="http://schemas.microsoft.com/office/drawing/2014/main" id="{60A7525D-D1E8-8404-3196-BC78A801A49F}"/>
              </a:ext>
            </a:extLst>
          </p:cNvPr>
          <p:cNvSpPr>
            <a:spLocks noGrp="1"/>
          </p:cNvSpPr>
          <p:nvPr>
            <p:ph type="dt" sz="half" idx="10"/>
          </p:nvPr>
        </p:nvSpPr>
        <p:spPr>
          <a:xfrm>
            <a:off x="8970264" y="6455431"/>
            <a:ext cx="2743200" cy="365125"/>
          </a:xfrm>
        </p:spPr>
        <p:txBody>
          <a:bodyPr>
            <a:normAutofit/>
          </a:bodyPr>
          <a:lstStyle/>
          <a:p>
            <a:pPr algn="r">
              <a:spcAft>
                <a:spcPts val="600"/>
              </a:spcAft>
            </a:pPr>
            <a:fld id="{24076815-C8F1-9744-92CF-A386B23D4660}" type="datetime1">
              <a:rPr lang="en-US" altLang="zh-CN" sz="1100">
                <a:solidFill>
                  <a:schemeClr val="tx1">
                    <a:lumMod val="50000"/>
                    <a:lumOff val="50000"/>
                  </a:schemeClr>
                </a:solidFill>
              </a:rPr>
              <a:pPr algn="r">
                <a:spcAft>
                  <a:spcPts val="600"/>
                </a:spcAft>
              </a:pPr>
              <a:t>3/31/25</a:t>
            </a:fld>
            <a:endParaRPr lang="en-US" sz="1100">
              <a:solidFill>
                <a:schemeClr val="tx1">
                  <a:lumMod val="50000"/>
                  <a:lumOff val="50000"/>
                </a:schemeClr>
              </a:solidFill>
            </a:endParaRPr>
          </a:p>
        </p:txBody>
      </p:sp>
      <p:sp>
        <p:nvSpPr>
          <p:cNvPr id="6" name="灯片编号占位符 5">
            <a:extLst>
              <a:ext uri="{FF2B5EF4-FFF2-40B4-BE49-F238E27FC236}">
                <a16:creationId xmlns:a16="http://schemas.microsoft.com/office/drawing/2014/main" id="{6398BD0D-89A9-9A3C-C386-EDAED51B227B}"/>
              </a:ext>
            </a:extLst>
          </p:cNvPr>
          <p:cNvSpPr>
            <a:spLocks noGrp="1"/>
          </p:cNvSpPr>
          <p:nvPr>
            <p:ph type="sldNum" sz="quarter" idx="12"/>
          </p:nvPr>
        </p:nvSpPr>
        <p:spPr>
          <a:xfrm>
            <a:off x="11704320" y="6455431"/>
            <a:ext cx="445913" cy="365125"/>
          </a:xfrm>
        </p:spPr>
        <p:txBody>
          <a:bodyPr>
            <a:normAutofit/>
          </a:bodyPr>
          <a:lstStyle/>
          <a:p>
            <a:pPr>
              <a:spcAft>
                <a:spcPts val="600"/>
              </a:spcAft>
            </a:pPr>
            <a:fld id="{94917615-2DB4-4DAA-9DE3-B2B689A846E0}" type="slidenum">
              <a:rPr lang="en-US" sz="1100">
                <a:solidFill>
                  <a:schemeClr val="tx1">
                    <a:lumMod val="50000"/>
                    <a:lumOff val="50000"/>
                  </a:schemeClr>
                </a:solidFill>
              </a:rPr>
              <a:pPr>
                <a:spcAft>
                  <a:spcPts val="600"/>
                </a:spcAft>
              </a:pPr>
              <a:t>17</a:t>
            </a:fld>
            <a:endParaRPr lang="en-US" sz="1100">
              <a:solidFill>
                <a:schemeClr val="tx1">
                  <a:lumMod val="50000"/>
                  <a:lumOff val="50000"/>
                </a:schemeClr>
              </a:solidFill>
            </a:endParaRPr>
          </a:p>
        </p:txBody>
      </p:sp>
    </p:spTree>
    <p:extLst>
      <p:ext uri="{BB962C8B-B14F-4D97-AF65-F5344CB8AC3E}">
        <p14:creationId xmlns:p14="http://schemas.microsoft.com/office/powerpoint/2010/main" val="2280287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6C276F-1782-08F3-3EC2-8E78003D16B7}"/>
              </a:ext>
            </a:extLst>
          </p:cNvPr>
          <p:cNvPicPr>
            <a:picLocks noChangeAspect="1"/>
          </p:cNvPicPr>
          <p:nvPr/>
        </p:nvPicPr>
        <p:blipFill>
          <a:blip r:embed="rId2"/>
          <a:stretch>
            <a:fillRect/>
          </a:stretch>
        </p:blipFill>
        <p:spPr>
          <a:xfrm>
            <a:off x="717500" y="0"/>
            <a:ext cx="10609517" cy="6858000"/>
          </a:xfrm>
          <a:prstGeom prst="rect">
            <a:avLst/>
          </a:prstGeom>
        </p:spPr>
      </p:pic>
    </p:spTree>
    <p:extLst>
      <p:ext uri="{BB962C8B-B14F-4D97-AF65-F5344CB8AC3E}">
        <p14:creationId xmlns:p14="http://schemas.microsoft.com/office/powerpoint/2010/main" val="1406236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69BB9-58A2-8AF6-6D70-1190491CEA2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2AD3A48-8D87-7CAB-D9D8-D4A57CC4730B}"/>
              </a:ext>
            </a:extLst>
          </p:cNvPr>
          <p:cNvSpPr>
            <a:spLocks noGrp="1"/>
          </p:cNvSpPr>
          <p:nvPr>
            <p:ph type="title"/>
          </p:nvPr>
        </p:nvSpPr>
        <p:spPr>
          <a:xfrm>
            <a:off x="1371599" y="294538"/>
            <a:ext cx="9895951" cy="1033669"/>
          </a:xfrm>
        </p:spPr>
        <p:txBody>
          <a:bodyPr>
            <a:normAutofit/>
          </a:bodyPr>
          <a:lstStyle/>
          <a:p>
            <a:r>
              <a:rPr kumimoji="1" lang="en-US" altLang="zh-CN" sz="4000">
                <a:solidFill>
                  <a:schemeClr val="bg1"/>
                </a:solidFill>
              </a:rPr>
              <a:t>Data distraction </a:t>
            </a:r>
            <a:endParaRPr kumimoji="1" lang="zh-CN" altLang="en-US" sz="4000">
              <a:solidFill>
                <a:schemeClr val="bg1"/>
              </a:solidFill>
            </a:endParaRPr>
          </a:p>
        </p:txBody>
      </p:sp>
      <p:sp>
        <p:nvSpPr>
          <p:cNvPr id="5" name="页脚占位符 4">
            <a:extLst>
              <a:ext uri="{FF2B5EF4-FFF2-40B4-BE49-F238E27FC236}">
                <a16:creationId xmlns:a16="http://schemas.microsoft.com/office/drawing/2014/main" id="{3C63FF81-4019-1B5D-0EB1-9C53B7355239}"/>
              </a:ext>
            </a:extLst>
          </p:cNvPr>
          <p:cNvSpPr>
            <a:spLocks noGrp="1"/>
          </p:cNvSpPr>
          <p:nvPr>
            <p:ph type="ftr" sz="quarter" idx="11"/>
          </p:nvPr>
        </p:nvSpPr>
        <p:spPr>
          <a:xfrm rot="5400000">
            <a:off x="-1827725" y="1984248"/>
            <a:ext cx="4114800" cy="365125"/>
          </a:xfrm>
        </p:spPr>
        <p:txBody>
          <a:bodyPr>
            <a:normAutofit/>
          </a:bodyPr>
          <a:lstStyle/>
          <a:p>
            <a:pPr algn="l"/>
            <a:endParaRPr lang="en-US" sz="1100">
              <a:solidFill>
                <a:srgbClr val="FFFFFF"/>
              </a:solidFill>
            </a:endParaRPr>
          </a:p>
        </p:txBody>
      </p:sp>
      <p:sp>
        <p:nvSpPr>
          <p:cNvPr id="4" name="日期占位符 3">
            <a:extLst>
              <a:ext uri="{FF2B5EF4-FFF2-40B4-BE49-F238E27FC236}">
                <a16:creationId xmlns:a16="http://schemas.microsoft.com/office/drawing/2014/main" id="{D7642712-6DB9-AACC-6309-06E5D21B49A1}"/>
              </a:ext>
            </a:extLst>
          </p:cNvPr>
          <p:cNvSpPr>
            <a:spLocks noGrp="1"/>
          </p:cNvSpPr>
          <p:nvPr>
            <p:ph type="dt" sz="half" idx="10"/>
          </p:nvPr>
        </p:nvSpPr>
        <p:spPr>
          <a:xfrm>
            <a:off x="8970264" y="6455431"/>
            <a:ext cx="2743200" cy="365125"/>
          </a:xfrm>
        </p:spPr>
        <p:txBody>
          <a:bodyPr>
            <a:normAutofit/>
          </a:bodyPr>
          <a:lstStyle/>
          <a:p>
            <a:pPr algn="r">
              <a:spcAft>
                <a:spcPts val="600"/>
              </a:spcAft>
            </a:pPr>
            <a:fld id="{24076815-C8F1-9744-92CF-A386B23D4660}" type="datetime1">
              <a:rPr lang="en-US" altLang="zh-CN" sz="1100">
                <a:solidFill>
                  <a:schemeClr val="tx1">
                    <a:lumMod val="50000"/>
                    <a:lumOff val="50000"/>
                  </a:schemeClr>
                </a:solidFill>
              </a:rPr>
              <a:pPr algn="r">
                <a:spcAft>
                  <a:spcPts val="600"/>
                </a:spcAft>
              </a:pPr>
              <a:t>3/31/25</a:t>
            </a:fld>
            <a:endParaRPr lang="en-US" sz="1100">
              <a:solidFill>
                <a:schemeClr val="tx1">
                  <a:lumMod val="50000"/>
                  <a:lumOff val="50000"/>
                </a:schemeClr>
              </a:solidFill>
            </a:endParaRPr>
          </a:p>
        </p:txBody>
      </p:sp>
      <p:sp>
        <p:nvSpPr>
          <p:cNvPr id="6" name="灯片编号占位符 5">
            <a:extLst>
              <a:ext uri="{FF2B5EF4-FFF2-40B4-BE49-F238E27FC236}">
                <a16:creationId xmlns:a16="http://schemas.microsoft.com/office/drawing/2014/main" id="{B62189FC-103A-068D-4A10-A77F43EEB056}"/>
              </a:ext>
            </a:extLst>
          </p:cNvPr>
          <p:cNvSpPr>
            <a:spLocks noGrp="1"/>
          </p:cNvSpPr>
          <p:nvPr>
            <p:ph type="sldNum" sz="quarter" idx="12"/>
          </p:nvPr>
        </p:nvSpPr>
        <p:spPr>
          <a:xfrm>
            <a:off x="11704320" y="6455431"/>
            <a:ext cx="445913" cy="365125"/>
          </a:xfrm>
        </p:spPr>
        <p:txBody>
          <a:bodyPr>
            <a:normAutofit/>
          </a:bodyPr>
          <a:lstStyle/>
          <a:p>
            <a:pPr>
              <a:spcAft>
                <a:spcPts val="600"/>
              </a:spcAft>
            </a:pPr>
            <a:fld id="{94917615-2DB4-4DAA-9DE3-B2B689A846E0}" type="slidenum">
              <a:rPr lang="en-US" sz="1100">
                <a:solidFill>
                  <a:schemeClr val="tx1">
                    <a:lumMod val="50000"/>
                    <a:lumOff val="50000"/>
                  </a:schemeClr>
                </a:solidFill>
              </a:rPr>
              <a:pPr>
                <a:spcAft>
                  <a:spcPts val="600"/>
                </a:spcAft>
              </a:pPr>
              <a:t>19</a:t>
            </a:fld>
            <a:endParaRPr lang="en-US" sz="1100">
              <a:solidFill>
                <a:schemeClr val="tx1">
                  <a:lumMod val="50000"/>
                  <a:lumOff val="50000"/>
                </a:schemeClr>
              </a:solidFill>
            </a:endParaRPr>
          </a:p>
        </p:txBody>
      </p:sp>
      <p:pic>
        <p:nvPicPr>
          <p:cNvPr id="8" name="Content Placeholder 7">
            <a:extLst>
              <a:ext uri="{FF2B5EF4-FFF2-40B4-BE49-F238E27FC236}">
                <a16:creationId xmlns:a16="http://schemas.microsoft.com/office/drawing/2014/main" id="{B8C026FF-2EF7-423D-42E8-C40964D3C8AD}"/>
              </a:ext>
            </a:extLst>
          </p:cNvPr>
          <p:cNvPicPr>
            <a:picLocks noGrp="1" noChangeAspect="1"/>
          </p:cNvPicPr>
          <p:nvPr>
            <p:ph idx="1"/>
          </p:nvPr>
        </p:nvPicPr>
        <p:blipFill>
          <a:blip r:embed="rId3"/>
          <a:stretch>
            <a:fillRect/>
          </a:stretch>
        </p:blipFill>
        <p:spPr>
          <a:xfrm>
            <a:off x="552659" y="738474"/>
            <a:ext cx="10718242" cy="5386829"/>
          </a:xfrm>
        </p:spPr>
      </p:pic>
      <p:sp>
        <p:nvSpPr>
          <p:cNvPr id="9" name="TextBox 8">
            <a:extLst>
              <a:ext uri="{FF2B5EF4-FFF2-40B4-BE49-F238E27FC236}">
                <a16:creationId xmlns:a16="http://schemas.microsoft.com/office/drawing/2014/main" id="{5A6BE297-F826-2A71-42BE-4A2FE93D1E18}"/>
              </a:ext>
            </a:extLst>
          </p:cNvPr>
          <p:cNvSpPr txBox="1"/>
          <p:nvPr/>
        </p:nvSpPr>
        <p:spPr>
          <a:xfrm>
            <a:off x="3674806" y="6378677"/>
            <a:ext cx="43999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2025 Federal Election</a:t>
            </a:r>
          </a:p>
        </p:txBody>
      </p:sp>
    </p:spTree>
    <p:extLst>
      <p:ext uri="{BB962C8B-B14F-4D97-AF65-F5344CB8AC3E}">
        <p14:creationId xmlns:p14="http://schemas.microsoft.com/office/powerpoint/2010/main" val="3616774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3F5877B-98C7-49DD-83AB-0F6F57CB6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sitting in a chair holding a scepter and a crown&#10;&#10;AI-generated content may be incorrect.">
            <a:extLst>
              <a:ext uri="{FF2B5EF4-FFF2-40B4-BE49-F238E27FC236}">
                <a16:creationId xmlns:a16="http://schemas.microsoft.com/office/drawing/2014/main" id="{300F3692-2D09-E844-1A3E-06FC710F9DF8}"/>
              </a:ext>
            </a:extLst>
          </p:cNvPr>
          <p:cNvPicPr>
            <a:picLocks noChangeAspect="1"/>
          </p:cNvPicPr>
          <p:nvPr/>
        </p:nvPicPr>
        <p:blipFill>
          <a:blip r:embed="rId2"/>
          <a:srcRect l="6862" r="2008"/>
          <a:stretch/>
        </p:blipFill>
        <p:spPr>
          <a:xfrm>
            <a:off x="7364078" y="-18"/>
            <a:ext cx="4827922" cy="6857999"/>
          </a:xfrm>
          <a:custGeom>
            <a:avLst/>
            <a:gdLst/>
            <a:ahLst/>
            <a:cxnLst/>
            <a:rect l="l" t="t" r="r" b="b"/>
            <a:pathLst>
              <a:path w="4827922" h="6858000">
                <a:moveTo>
                  <a:pt x="4441" y="0"/>
                </a:moveTo>
                <a:lnTo>
                  <a:pt x="4827922" y="0"/>
                </a:lnTo>
                <a:lnTo>
                  <a:pt x="4827922"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p:spPr>
      </p:pic>
      <p:pic>
        <p:nvPicPr>
          <p:cNvPr id="4" name="Picture 3" descr="A room with rows of desks and chairs&#10;&#10;AI-generated content may be incorrect.">
            <a:extLst>
              <a:ext uri="{FF2B5EF4-FFF2-40B4-BE49-F238E27FC236}">
                <a16:creationId xmlns:a16="http://schemas.microsoft.com/office/drawing/2014/main" id="{F0420F50-DC35-DDC8-4FB5-A19FF9FEAD27}"/>
              </a:ext>
            </a:extLst>
          </p:cNvPr>
          <p:cNvPicPr>
            <a:picLocks noChangeAspect="1"/>
          </p:cNvPicPr>
          <p:nvPr/>
        </p:nvPicPr>
        <p:blipFill>
          <a:blip r:embed="rId3"/>
          <a:srcRect l="13915" r="45351"/>
          <a:stretch/>
        </p:blipFill>
        <p:spPr>
          <a:xfrm>
            <a:off x="3119360" y="18"/>
            <a:ext cx="4966290" cy="6857999"/>
          </a:xfrm>
          <a:custGeom>
            <a:avLst/>
            <a:gdLst/>
            <a:ahLst/>
            <a:cxnLst/>
            <a:rect l="l" t="t" r="r" b="b"/>
            <a:pathLst>
              <a:path w="4966290" h="6857999">
                <a:moveTo>
                  <a:pt x="0" y="0"/>
                </a:moveTo>
                <a:lnTo>
                  <a:pt x="4188230" y="0"/>
                </a:lnTo>
                <a:lnTo>
                  <a:pt x="4295735" y="210478"/>
                </a:lnTo>
                <a:cubicBezTo>
                  <a:pt x="4719089" y="1127919"/>
                  <a:pt x="4966290" y="2233909"/>
                  <a:pt x="4966290" y="3424428"/>
                </a:cubicBezTo>
                <a:cubicBezTo>
                  <a:pt x="4966290" y="4614948"/>
                  <a:pt x="4719089" y="5720938"/>
                  <a:pt x="4295735" y="6638378"/>
                </a:cubicBezTo>
                <a:lnTo>
                  <a:pt x="4183560" y="6857999"/>
                </a:lnTo>
                <a:lnTo>
                  <a:pt x="53039" y="6857999"/>
                </a:lnTo>
                <a:lnTo>
                  <a:pt x="132047" y="6695338"/>
                </a:lnTo>
                <a:cubicBezTo>
                  <a:pt x="555401" y="5777898"/>
                  <a:pt x="802602" y="4671908"/>
                  <a:pt x="802602" y="3481388"/>
                </a:cubicBezTo>
                <a:cubicBezTo>
                  <a:pt x="802602" y="2191659"/>
                  <a:pt x="512484" y="1001134"/>
                  <a:pt x="22579" y="42066"/>
                </a:cubicBezTo>
                <a:close/>
              </a:path>
            </a:pathLst>
          </a:custGeom>
        </p:spPr>
      </p:pic>
      <p:sp useBgFill="1">
        <p:nvSpPr>
          <p:cNvPr id="23" name="Freeform: Shape 22">
            <a:extLst>
              <a:ext uri="{FF2B5EF4-FFF2-40B4-BE49-F238E27FC236}">
                <a16:creationId xmlns:a16="http://schemas.microsoft.com/office/drawing/2014/main" id="{4EA91930-66BC-4C41-B4F5-C31EB216F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6313CF8F-B436-401E-9575-DE0F8E8B5B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47B26C41-A8EF-A678-5DDF-8CA0DAA31DD2}"/>
              </a:ext>
            </a:extLst>
          </p:cNvPr>
          <p:cNvSpPr>
            <a:spLocks noGrp="1"/>
          </p:cNvSpPr>
          <p:nvPr>
            <p:ph type="title"/>
          </p:nvPr>
        </p:nvSpPr>
        <p:spPr>
          <a:xfrm>
            <a:off x="448056" y="681038"/>
            <a:ext cx="2804504" cy="1325563"/>
          </a:xfrm>
        </p:spPr>
        <p:txBody>
          <a:bodyPr vert="horz" lIns="91440" tIns="45720" rIns="91440" bIns="45720" rtlCol="0" anchor="ctr">
            <a:normAutofit/>
          </a:bodyPr>
          <a:lstStyle/>
          <a:p>
            <a:r>
              <a:rPr kumimoji="1" lang="en-US" altLang="zh-CN" sz="2800" kern="1200">
                <a:solidFill>
                  <a:schemeClr val="tx1"/>
                </a:solidFill>
                <a:latin typeface="+mj-lt"/>
                <a:ea typeface="+mj-ea"/>
                <a:cs typeface="+mj-cs"/>
              </a:rPr>
              <a:t>King-in-Parliament</a:t>
            </a:r>
          </a:p>
        </p:txBody>
      </p:sp>
      <p:sp>
        <p:nvSpPr>
          <p:cNvPr id="27" name="Rectangle 26">
            <a:extLst>
              <a:ext uri="{FF2B5EF4-FFF2-40B4-BE49-F238E27FC236}">
                <a16:creationId xmlns:a16="http://schemas.microsoft.com/office/drawing/2014/main" id="{2A38CFE9-C30A-4551-ACCB-D5808FB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内容占位符 3">
            <a:extLst>
              <a:ext uri="{FF2B5EF4-FFF2-40B4-BE49-F238E27FC236}">
                <a16:creationId xmlns:a16="http://schemas.microsoft.com/office/drawing/2014/main" id="{8829C9FF-DCC7-24AF-35EB-8D083E57AEDD}"/>
              </a:ext>
            </a:extLst>
          </p:cNvPr>
          <p:cNvSpPr txBox="1">
            <a:spLocks/>
          </p:cNvSpPr>
          <p:nvPr/>
        </p:nvSpPr>
        <p:spPr>
          <a:xfrm>
            <a:off x="448056" y="2258171"/>
            <a:ext cx="2804504" cy="39187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altLang="zh-CN" sz="1500"/>
              <a:t>The King of Canada</a:t>
            </a:r>
          </a:p>
          <a:p>
            <a:pPr marL="457200" lvl="1"/>
            <a:r>
              <a:rPr lang="en-US" altLang="zh-CN" sz="1500"/>
              <a:t>The official head of state.</a:t>
            </a:r>
          </a:p>
          <a:p>
            <a:pPr marL="0"/>
            <a:r>
              <a:rPr lang="en-US" altLang="zh-CN" sz="1500"/>
              <a:t>Governor of Canada</a:t>
            </a:r>
          </a:p>
          <a:p>
            <a:pPr marL="457200" lvl="1"/>
            <a:r>
              <a:rPr lang="en-US" altLang="zh-CN" sz="1500"/>
              <a:t>the King’s representative in Canada, who gives royal assent to laws.</a:t>
            </a:r>
          </a:p>
          <a:p>
            <a:pPr marL="0"/>
            <a:r>
              <a:rPr lang="en-US" altLang="zh-CN" sz="1500"/>
              <a:t>Senate</a:t>
            </a:r>
          </a:p>
          <a:p>
            <a:pPr marL="457200" lvl="1"/>
            <a:r>
              <a:rPr lang="en-US" altLang="zh-CN" sz="1500"/>
              <a:t>the appointed upper house that reviews and revises legislation.</a:t>
            </a:r>
          </a:p>
          <a:p>
            <a:pPr marL="0"/>
            <a:r>
              <a:rPr lang="en-US" altLang="zh-CN" sz="1500"/>
              <a:t>House of Commons</a:t>
            </a:r>
          </a:p>
          <a:p>
            <a:pPr marL="457200" lvl="1"/>
            <a:r>
              <a:rPr lang="en-US" altLang="zh-CN" sz="1500"/>
              <a:t>the elected lower house where most legislation originates, and where the government is formed.</a:t>
            </a:r>
          </a:p>
        </p:txBody>
      </p:sp>
    </p:spTree>
    <p:extLst>
      <p:ext uri="{BB962C8B-B14F-4D97-AF65-F5344CB8AC3E}">
        <p14:creationId xmlns:p14="http://schemas.microsoft.com/office/powerpoint/2010/main" val="3143295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F70F6A-1D85-B928-8739-457E77AB67B7}"/>
            </a:ext>
          </a:extLst>
        </p:cNvPr>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A25D0F7D-AA89-A391-7A02-686CD2C0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70F7CA5-8C13-912C-6CA3-690DE6452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8DEE0E5-F3F1-30AC-10CF-E93E348A6A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5CAEA87-42CF-4417-E5AE-7F6FE19D26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C8254DF-DA8E-CBA2-A1E7-1A32AD8C8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45576AD5-5CF2-3BB3-73A4-256CFD985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BA8A9274-A2B1-6A79-2267-39A4080E0CE5}"/>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altLang="zh-TW" sz="3600" b="1" dirty="0">
                <a:solidFill>
                  <a:srgbClr val="FFFFFF"/>
                </a:solidFill>
                <a:latin typeface="Helvetica"/>
                <a:ea typeface="等线"/>
                <a:cs typeface="Helvetica"/>
              </a:rPr>
              <a:t>Methodology</a:t>
            </a:r>
            <a:endParaRPr lang="en-US" sz="3600" b="1" dirty="0">
              <a:solidFill>
                <a:srgbClr val="FFFFFF"/>
              </a:solidFill>
              <a:latin typeface="Helvetica"/>
              <a:ea typeface="等线"/>
              <a:cs typeface="Helvetica"/>
            </a:endParaRPr>
          </a:p>
        </p:txBody>
      </p:sp>
      <p:sp>
        <p:nvSpPr>
          <p:cNvPr id="13" name="標題 1">
            <a:extLst>
              <a:ext uri="{FF2B5EF4-FFF2-40B4-BE49-F238E27FC236}">
                <a16:creationId xmlns:a16="http://schemas.microsoft.com/office/drawing/2014/main" id="{581E6777-EC30-48BD-11E7-96145F3DCDFE}"/>
              </a:ext>
            </a:extLst>
          </p:cNvPr>
          <p:cNvSpPr txBox="1">
            <a:spLocks/>
          </p:cNvSpPr>
          <p:nvPr/>
        </p:nvSpPr>
        <p:spPr>
          <a:xfrm>
            <a:off x="1350682" y="4870824"/>
            <a:ext cx="10005951" cy="1458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endParaRPr lang="en-US" altLang="zh-TW" sz="2400" kern="1200">
              <a:solidFill>
                <a:schemeClr val="tx1"/>
              </a:solidFill>
              <a:latin typeface="+mn-lt"/>
              <a:ea typeface="+mn-ea"/>
              <a:cs typeface="+mn-cs"/>
            </a:endParaRPr>
          </a:p>
        </p:txBody>
      </p:sp>
      <p:sp>
        <p:nvSpPr>
          <p:cNvPr id="4" name="文字方塊 3">
            <a:extLst>
              <a:ext uri="{FF2B5EF4-FFF2-40B4-BE49-F238E27FC236}">
                <a16:creationId xmlns:a16="http://schemas.microsoft.com/office/drawing/2014/main" id="{72A725E4-4820-F6B8-6234-9636738D939E}"/>
              </a:ext>
            </a:extLst>
          </p:cNvPr>
          <p:cNvSpPr txBox="1"/>
          <p:nvPr/>
        </p:nvSpPr>
        <p:spPr>
          <a:xfrm>
            <a:off x="980890" y="4875929"/>
            <a:ext cx="10230733" cy="954107"/>
          </a:xfrm>
          <a:prstGeom prst="rect">
            <a:avLst/>
          </a:prstGeom>
          <a:noFill/>
        </p:spPr>
        <p:txBody>
          <a:bodyPr wrap="square" lIns="91440" tIns="45720" rIns="91440" bIns="45720" anchor="t">
            <a:spAutoFit/>
          </a:bodyPr>
          <a:lstStyle/>
          <a:p>
            <a:pPr marL="457200" indent="-457200">
              <a:buFont typeface="Arial" panose="020B0604020202020204" pitchFamily="34" charset="0"/>
              <a:buChar char="•"/>
            </a:pPr>
            <a:r>
              <a:rPr lang="zh-TW" altLang="en-US" sz="2800" b="1">
                <a:ea typeface="新細明體"/>
              </a:rPr>
              <a:t>DDML-LASSO </a:t>
            </a:r>
            <a:r>
              <a:rPr lang="en-US" altLang="zh-TW" sz="2800" b="1">
                <a:ea typeface="新細明體"/>
              </a:rPr>
              <a:t>/ Post-LASSO</a:t>
            </a:r>
            <a:r>
              <a:rPr lang="zh-TW" altLang="en-US" sz="2800" b="1">
                <a:ea typeface="新細明體"/>
              </a:rPr>
              <a:t> OLS </a:t>
            </a:r>
            <a:r>
              <a:rPr lang="en-US" altLang="zh-TW" sz="2800" b="1">
                <a:ea typeface="新細明體"/>
              </a:rPr>
              <a:t>/</a:t>
            </a:r>
            <a:r>
              <a:rPr lang="zh-TW" altLang="en-US" sz="2800" b="1">
                <a:ea typeface="新細明體"/>
              </a:rPr>
              <a:t> DDML-Random Forest</a:t>
            </a:r>
            <a:endParaRPr lang="en-US" altLang="zh-TW" sz="2800" b="1">
              <a:ea typeface="新細明體"/>
            </a:endParaRPr>
          </a:p>
          <a:p>
            <a:pPr marL="457200" indent="-457200">
              <a:buFont typeface="Arial" panose="020B0604020202020204" pitchFamily="34" charset="0"/>
              <a:buChar char="•"/>
            </a:pPr>
            <a:r>
              <a:rPr lang="en-US" altLang="zh-TW" sz="2800" b="1">
                <a:ea typeface="新細明體"/>
              </a:rPr>
              <a:t>DDML-Ridge</a:t>
            </a:r>
            <a:r>
              <a:rPr lang="zh-TW" altLang="en-US" sz="2800" b="1">
                <a:ea typeface="新細明體"/>
              </a:rPr>
              <a:t> </a:t>
            </a:r>
            <a:r>
              <a:rPr lang="en-US" altLang="zh-TW" sz="2800" b="1">
                <a:ea typeface="新細明體"/>
              </a:rPr>
              <a:t>/</a:t>
            </a:r>
            <a:r>
              <a:rPr lang="zh-TW" altLang="en-US" sz="2800" b="1">
                <a:ea typeface="新細明體"/>
              </a:rPr>
              <a:t> </a:t>
            </a:r>
            <a:r>
              <a:rPr lang="en-US" altLang="zh-TW" sz="2800" b="1">
                <a:ea typeface="新細明體"/>
              </a:rPr>
              <a:t>Subgroup </a:t>
            </a:r>
            <a:endParaRPr lang="zh-TW" altLang="en-US" sz="2800" b="1">
              <a:ea typeface="新細明體"/>
            </a:endParaRPr>
          </a:p>
        </p:txBody>
      </p:sp>
    </p:spTree>
    <p:extLst>
      <p:ext uri="{BB962C8B-B14F-4D97-AF65-F5344CB8AC3E}">
        <p14:creationId xmlns:p14="http://schemas.microsoft.com/office/powerpoint/2010/main" val="84802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52604B-CDF5-BF4D-E81F-9711327EECF4}"/>
            </a:ext>
          </a:extLst>
        </p:cNvPr>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6D8FD738-C981-8AC6-B9A3-661C3A96767D}"/>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altLang="zh-TW" sz="4800" kern="1200">
                <a:solidFill>
                  <a:srgbClr val="FFFFFF"/>
                </a:solidFill>
                <a:latin typeface="+mj-lt"/>
                <a:ea typeface="+mj-ea"/>
                <a:cs typeface="+mj-cs"/>
              </a:rPr>
              <a:t>DDML-LASSO</a:t>
            </a:r>
          </a:p>
        </p:txBody>
      </p:sp>
      <p:sp>
        <p:nvSpPr>
          <p:cNvPr id="13" name="標題 1">
            <a:extLst>
              <a:ext uri="{FF2B5EF4-FFF2-40B4-BE49-F238E27FC236}">
                <a16:creationId xmlns:a16="http://schemas.microsoft.com/office/drawing/2014/main" id="{01BCE664-ED6D-FEF8-F35E-F5912C6466F6}"/>
              </a:ext>
            </a:extLst>
          </p:cNvPr>
          <p:cNvSpPr txBox="1">
            <a:spLocks/>
          </p:cNvSpPr>
          <p:nvPr/>
        </p:nvSpPr>
        <p:spPr>
          <a:xfrm>
            <a:off x="1350682" y="4870824"/>
            <a:ext cx="10005951" cy="1458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endParaRPr lang="en-US" altLang="zh-TW" sz="2400" kern="1200">
              <a:solidFill>
                <a:schemeClr val="tx1"/>
              </a:solidFill>
              <a:latin typeface="+mn-lt"/>
              <a:ea typeface="+mn-ea"/>
              <a:cs typeface="+mn-cs"/>
            </a:endParaRPr>
          </a:p>
        </p:txBody>
      </p:sp>
    </p:spTree>
    <p:extLst>
      <p:ext uri="{BB962C8B-B14F-4D97-AF65-F5344CB8AC3E}">
        <p14:creationId xmlns:p14="http://schemas.microsoft.com/office/powerpoint/2010/main" val="11852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A44D39-7438-DB4A-13FF-D6D33AF96CB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A542695-3117-09E6-4823-D6CB1FAAD6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046D1CF8-7F5B-D23B-E15B-21FA4A2CF7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298646A-55CF-08CE-E5DA-38A086FA2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1E0AD39-648B-07CD-D046-6D3FB810A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557584C-026B-0EFB-2A7E-5F11DF214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字方塊 8">
            <a:extLst>
              <a:ext uri="{FF2B5EF4-FFF2-40B4-BE49-F238E27FC236}">
                <a16:creationId xmlns:a16="http://schemas.microsoft.com/office/drawing/2014/main" id="{1AAA7366-B89A-9E19-83D3-C91A2A6A1CD6}"/>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TW" sz="2800">
                <a:solidFill>
                  <a:srgbClr val="FFFFFF"/>
                </a:solidFill>
                <a:ea typeface="新細明體"/>
              </a:rPr>
              <a:t>Methodology ( DDML-LASSO) </a:t>
            </a:r>
            <a:endParaRPr lang="en-US" altLang="zh-TW" sz="2800">
              <a:solidFill>
                <a:srgbClr val="FFFFFF"/>
              </a:solidFill>
              <a:latin typeface="+mj-lt"/>
              <a:ea typeface="+mj-ea"/>
              <a:cs typeface="+mj-cs"/>
            </a:endParaRPr>
          </a:p>
        </p:txBody>
      </p:sp>
      <p:pic>
        <p:nvPicPr>
          <p:cNvPr id="7" name="圖片 6" descr="一張含有 文字, 字型, 白色, 代數 的圖片&#10;&#10;AI 產生的內容可能不正確。">
            <a:extLst>
              <a:ext uri="{FF2B5EF4-FFF2-40B4-BE49-F238E27FC236}">
                <a16:creationId xmlns:a16="http://schemas.microsoft.com/office/drawing/2014/main" id="{43EDD05F-B2B4-6C67-DB45-E59BA6279A76}"/>
              </a:ext>
            </a:extLst>
          </p:cNvPr>
          <p:cNvPicPr>
            <a:picLocks noChangeAspect="1"/>
          </p:cNvPicPr>
          <p:nvPr/>
        </p:nvPicPr>
        <p:blipFill>
          <a:blip r:embed="rId3"/>
          <a:stretch>
            <a:fillRect/>
          </a:stretch>
        </p:blipFill>
        <p:spPr>
          <a:xfrm>
            <a:off x="83940" y="4248355"/>
            <a:ext cx="5644197" cy="1890805"/>
          </a:xfrm>
          <a:prstGeom prst="rect">
            <a:avLst/>
          </a:prstGeom>
        </p:spPr>
      </p:pic>
      <p:pic>
        <p:nvPicPr>
          <p:cNvPr id="3" name="圖片 13" descr="一張含有 文字, 字型, 白色, 設計 的圖片&#10;&#10;AI 產生的內容可能不正確。">
            <a:extLst>
              <a:ext uri="{FF2B5EF4-FFF2-40B4-BE49-F238E27FC236}">
                <a16:creationId xmlns:a16="http://schemas.microsoft.com/office/drawing/2014/main" id="{68DB9527-406C-914E-7874-E3EF83C75F0C}"/>
              </a:ext>
            </a:extLst>
          </p:cNvPr>
          <p:cNvPicPr>
            <a:picLocks noChangeAspect="1"/>
          </p:cNvPicPr>
          <p:nvPr/>
        </p:nvPicPr>
        <p:blipFill>
          <a:blip r:embed="rId4"/>
          <a:stretch>
            <a:fillRect/>
          </a:stretch>
        </p:blipFill>
        <p:spPr>
          <a:xfrm>
            <a:off x="250847" y="2134302"/>
            <a:ext cx="5131088" cy="1821536"/>
          </a:xfrm>
          <a:prstGeom prst="rect">
            <a:avLst/>
          </a:prstGeom>
        </p:spPr>
      </p:pic>
      <p:pic>
        <p:nvPicPr>
          <p:cNvPr id="4" name="圖片 15" descr="一張含有 文字, 螢幕擷取畫面, 字型, 文件 的圖片&#10;&#10;AI 產生的內容可能不正確。">
            <a:extLst>
              <a:ext uri="{FF2B5EF4-FFF2-40B4-BE49-F238E27FC236}">
                <a16:creationId xmlns:a16="http://schemas.microsoft.com/office/drawing/2014/main" id="{B2254BE9-EE0F-256A-F937-9E1330BC9E15}"/>
              </a:ext>
            </a:extLst>
          </p:cNvPr>
          <p:cNvPicPr>
            <a:picLocks noChangeAspect="1"/>
          </p:cNvPicPr>
          <p:nvPr/>
        </p:nvPicPr>
        <p:blipFill>
          <a:blip r:embed="rId5"/>
          <a:srcRect b="3436"/>
          <a:stretch/>
        </p:blipFill>
        <p:spPr>
          <a:xfrm>
            <a:off x="5727483" y="2398456"/>
            <a:ext cx="6208616" cy="3447289"/>
          </a:xfrm>
          <a:prstGeom prst="rect">
            <a:avLst/>
          </a:prstGeom>
        </p:spPr>
      </p:pic>
    </p:spTree>
    <p:extLst>
      <p:ext uri="{BB962C8B-B14F-4D97-AF65-F5344CB8AC3E}">
        <p14:creationId xmlns:p14="http://schemas.microsoft.com/office/powerpoint/2010/main" val="2853231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7238E4-1B60-E506-7D11-F149DA499E3B}"/>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0D853ED-FEE9-E4CC-3F1E-DDD53174D7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8F77B4C4-4664-AF61-55AC-BBA0497D8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3D470E8-74CE-CFEA-14ED-56D6E3802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0909600-5BA6-18ED-45FA-6E48011B0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6CCACC2-4321-C0BC-8C91-33CA855A86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字方塊 4">
            <a:extLst>
              <a:ext uri="{FF2B5EF4-FFF2-40B4-BE49-F238E27FC236}">
                <a16:creationId xmlns:a16="http://schemas.microsoft.com/office/drawing/2014/main" id="{18E0D3A1-D180-9E22-2A26-94FFC5436951}"/>
              </a:ext>
            </a:extLst>
          </p:cNvPr>
          <p:cNvSpPr txBox="1"/>
          <p:nvPr/>
        </p:nvSpPr>
        <p:spPr>
          <a:xfrm>
            <a:off x="699714" y="353160"/>
            <a:ext cx="7091300" cy="898581"/>
          </a:xfrm>
          <a:prstGeom prst="rect">
            <a:avLst/>
          </a:prstGeom>
        </p:spPr>
        <p:txBody>
          <a:bodyPr vert="horz" lIns="91440" tIns="45720" rIns="91440" bIns="45720" rtlCol="0" anchor="ctr">
            <a:normAutofit/>
          </a:bodyPr>
          <a:lstStyle>
            <a:defPPr>
              <a:defRPr lang="zh-TW"/>
            </a:defPPr>
            <a:lvl1pPr>
              <a:defRPr sz="2800"/>
            </a:lvl1pPr>
          </a:lstStyle>
          <a:p>
            <a:pPr>
              <a:lnSpc>
                <a:spcPct val="90000"/>
              </a:lnSpc>
              <a:spcBef>
                <a:spcPct val="0"/>
              </a:spcBef>
              <a:spcAft>
                <a:spcPts val="600"/>
              </a:spcAft>
            </a:pPr>
            <a:r>
              <a:rPr lang="en-US" altLang="zh-TW" sz="4000">
                <a:solidFill>
                  <a:srgbClr val="FFFFFF"/>
                </a:solidFill>
                <a:latin typeface="+mj-lt"/>
                <a:ea typeface="新細明體"/>
                <a:cs typeface="+mj-cs"/>
              </a:rPr>
              <a:t>Control variables</a:t>
            </a:r>
            <a:endParaRPr lang="en-US" altLang="zh-TW" sz="4000">
              <a:solidFill>
                <a:srgbClr val="FFFFFF"/>
              </a:solidFill>
              <a:latin typeface="+mj-lt"/>
              <a:ea typeface="+mj-ea"/>
              <a:cs typeface="+mj-cs"/>
            </a:endParaRPr>
          </a:p>
        </p:txBody>
      </p:sp>
      <p:sp>
        <p:nvSpPr>
          <p:cNvPr id="4" name="文字方塊 3">
            <a:extLst>
              <a:ext uri="{FF2B5EF4-FFF2-40B4-BE49-F238E27FC236}">
                <a16:creationId xmlns:a16="http://schemas.microsoft.com/office/drawing/2014/main" id="{CCBD3EAB-5445-6893-4474-B7DAC6FE8FE3}"/>
              </a:ext>
            </a:extLst>
          </p:cNvPr>
          <p:cNvSpPr txBox="1"/>
          <p:nvPr/>
        </p:nvSpPr>
        <p:spPr>
          <a:xfrm>
            <a:off x="8571507" y="387224"/>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 (LASSO) for Liberal</a:t>
            </a:r>
          </a:p>
        </p:txBody>
      </p:sp>
      <p:sp>
        <p:nvSpPr>
          <p:cNvPr id="2" name="文字方塊 1">
            <a:extLst>
              <a:ext uri="{FF2B5EF4-FFF2-40B4-BE49-F238E27FC236}">
                <a16:creationId xmlns:a16="http://schemas.microsoft.com/office/drawing/2014/main" id="{138DFFAA-E220-9D5B-EBB7-3C3499D76BB2}"/>
              </a:ext>
            </a:extLst>
          </p:cNvPr>
          <p:cNvSpPr txBox="1"/>
          <p:nvPr/>
        </p:nvSpPr>
        <p:spPr>
          <a:xfrm>
            <a:off x="2472017" y="2195536"/>
            <a:ext cx="7259171" cy="310854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ts val="600"/>
              </a:spcAft>
            </a:pPr>
            <a:r>
              <a:rPr lang="en-US" altLang="zh-TW">
                <a:solidFill>
                  <a:srgbClr val="000000"/>
                </a:solidFill>
                <a:latin typeface="Lucida Console"/>
                <a:ea typeface="新細明體"/>
              </a:rPr>
              <a:t>Major categories:</a:t>
            </a:r>
          </a:p>
          <a:p>
            <a:pPr>
              <a:spcBef>
                <a:spcPct val="0"/>
              </a:spcBef>
              <a:spcAft>
                <a:spcPts val="600"/>
              </a:spcAft>
            </a:pPr>
            <a:r>
              <a:rPr lang="en-US" altLang="zh-TW">
                <a:solidFill>
                  <a:srgbClr val="000000"/>
                </a:solidFill>
                <a:latin typeface="Lucida Console"/>
                <a:ea typeface="新細明體"/>
              </a:rPr>
              <a:t> # Treatment &amp; Outcome </a:t>
            </a:r>
            <a:endParaRPr lang="en-US">
              <a:solidFill>
                <a:srgbClr val="000000"/>
              </a:solidFill>
              <a:latin typeface="Lucida Console"/>
              <a:ea typeface="新細明體"/>
            </a:endParaRPr>
          </a:p>
          <a:p>
            <a:pPr eaLnBrk="0" fontAlgn="base" hangingPunct="0">
              <a:spcBef>
                <a:spcPct val="0"/>
              </a:spcBef>
              <a:spcAft>
                <a:spcPts val="600"/>
              </a:spcAft>
            </a:pPr>
            <a:r>
              <a:rPr lang="en-US" altLang="zh-TW">
                <a:solidFill>
                  <a:srgbClr val="000000"/>
                </a:solidFill>
                <a:latin typeface="Lucida Console"/>
                <a:ea typeface="新細明體"/>
              </a:rPr>
              <a:t> # Demographics </a:t>
            </a:r>
            <a:endParaRPr lang="en-US">
              <a:solidFill>
                <a:srgbClr val="000000"/>
              </a:solidFill>
              <a:latin typeface="Lucida Console"/>
              <a:ea typeface="新細明體"/>
            </a:endParaRPr>
          </a:p>
          <a:p>
            <a:pPr eaLnBrk="0" fontAlgn="base" hangingPunct="0">
              <a:spcBef>
                <a:spcPct val="0"/>
              </a:spcBef>
              <a:spcAft>
                <a:spcPts val="600"/>
              </a:spcAft>
            </a:pPr>
            <a:r>
              <a:rPr lang="en-US" altLang="zh-TW">
                <a:solidFill>
                  <a:srgbClr val="000000"/>
                </a:solidFill>
                <a:latin typeface="Lucida Console"/>
                <a:ea typeface="新細明體"/>
              </a:rPr>
              <a:t> # Finances &amp; Economy </a:t>
            </a:r>
            <a:endParaRPr lang="en-US">
              <a:solidFill>
                <a:srgbClr val="000000"/>
              </a:solidFill>
              <a:latin typeface="Lucida Console"/>
              <a:ea typeface="新細明體"/>
            </a:endParaRPr>
          </a:p>
          <a:p>
            <a:pPr eaLnBrk="0" fontAlgn="base" hangingPunct="0">
              <a:spcBef>
                <a:spcPct val="0"/>
              </a:spcBef>
              <a:spcAft>
                <a:spcPts val="600"/>
              </a:spcAft>
            </a:pPr>
            <a:r>
              <a:rPr lang="en-US" altLang="zh-TW">
                <a:solidFill>
                  <a:srgbClr val="000000"/>
                </a:solidFill>
                <a:latin typeface="Lucida Console"/>
                <a:ea typeface="新細明體"/>
              </a:rPr>
              <a:t> # Political Interest &amp; Vote Intentions </a:t>
            </a:r>
            <a:endParaRPr lang="en-US">
              <a:solidFill>
                <a:srgbClr val="000000"/>
              </a:solidFill>
              <a:latin typeface="Lucida Console"/>
              <a:ea typeface="新細明體"/>
            </a:endParaRPr>
          </a:p>
          <a:p>
            <a:pPr eaLnBrk="0" fontAlgn="base" hangingPunct="0">
              <a:spcBef>
                <a:spcPct val="0"/>
              </a:spcBef>
              <a:spcAft>
                <a:spcPts val="600"/>
              </a:spcAft>
            </a:pPr>
            <a:r>
              <a:rPr lang="en-US" altLang="zh-TW">
                <a:solidFill>
                  <a:srgbClr val="000000"/>
                </a:solidFill>
                <a:latin typeface="Lucida Console"/>
                <a:ea typeface="新細明體"/>
              </a:rPr>
              <a:t> # Attitudes &amp; Satisfaction</a:t>
            </a:r>
            <a:endParaRPr lang="en-US">
              <a:solidFill>
                <a:srgbClr val="000000"/>
              </a:solidFill>
              <a:latin typeface="Lucida Console"/>
              <a:ea typeface="新細明體"/>
            </a:endParaRPr>
          </a:p>
          <a:p>
            <a:pPr eaLnBrk="0" fontAlgn="base" hangingPunct="0">
              <a:spcBef>
                <a:spcPct val="0"/>
              </a:spcBef>
              <a:spcAft>
                <a:spcPts val="600"/>
              </a:spcAft>
            </a:pPr>
            <a:r>
              <a:rPr lang="en-US" altLang="zh-TW">
                <a:solidFill>
                  <a:srgbClr val="000000"/>
                </a:solidFill>
                <a:latin typeface="Lucida Console"/>
                <a:ea typeface="新細明體"/>
              </a:rPr>
              <a:t> # Group Thermometers </a:t>
            </a:r>
            <a:endParaRPr lang="en-US">
              <a:solidFill>
                <a:srgbClr val="000000"/>
              </a:solidFill>
              <a:latin typeface="Lucida Console"/>
              <a:ea typeface="新細明體"/>
            </a:endParaRPr>
          </a:p>
          <a:p>
            <a:pPr eaLnBrk="0" fontAlgn="base" hangingPunct="0">
              <a:spcBef>
                <a:spcPct val="0"/>
              </a:spcBef>
              <a:spcAft>
                <a:spcPts val="600"/>
              </a:spcAft>
            </a:pPr>
            <a:r>
              <a:rPr lang="en-US" altLang="zh-TW">
                <a:solidFill>
                  <a:srgbClr val="000000"/>
                </a:solidFill>
                <a:latin typeface="Lucida Console"/>
                <a:ea typeface="新細明體"/>
              </a:rPr>
              <a:t> # Spending Preferences</a:t>
            </a:r>
            <a:endParaRPr lang="en-US">
              <a:solidFill>
                <a:srgbClr val="000000"/>
              </a:solidFill>
              <a:latin typeface="Lucida Console"/>
              <a:ea typeface="新細明體"/>
            </a:endParaRPr>
          </a:p>
          <a:p>
            <a:pPr eaLnBrk="0" fontAlgn="base" hangingPunct="0">
              <a:spcBef>
                <a:spcPct val="0"/>
              </a:spcBef>
              <a:spcAft>
                <a:spcPts val="600"/>
              </a:spcAft>
            </a:pPr>
            <a:r>
              <a:rPr lang="en-US" altLang="zh-TW">
                <a:solidFill>
                  <a:srgbClr val="000000"/>
                </a:solidFill>
                <a:latin typeface="Lucida Console"/>
                <a:ea typeface="新細明體"/>
              </a:rPr>
              <a:t> # COVID-19</a:t>
            </a:r>
          </a:p>
        </p:txBody>
      </p:sp>
      <p:sp>
        <p:nvSpPr>
          <p:cNvPr id="7" name="文字方塊 6">
            <a:extLst>
              <a:ext uri="{FF2B5EF4-FFF2-40B4-BE49-F238E27FC236}">
                <a16:creationId xmlns:a16="http://schemas.microsoft.com/office/drawing/2014/main" id="{B73E181C-DB7C-485F-EE70-C84249EF7FCB}"/>
              </a:ext>
            </a:extLst>
          </p:cNvPr>
          <p:cNvSpPr txBox="1"/>
          <p:nvPr/>
        </p:nvSpPr>
        <p:spPr>
          <a:xfrm>
            <a:off x="4280907" y="5681925"/>
            <a:ext cx="3392475" cy="81906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vert="horz" lIns="91440" tIns="45720" rIns="91440" bIns="45720" rtlCol="0" anchor="ctr">
            <a:normAutofit/>
          </a:bodyPr>
          <a:lstStyle/>
          <a:p>
            <a:pPr algn="ctr">
              <a:lnSpc>
                <a:spcPct val="90000"/>
              </a:lnSpc>
              <a:spcBef>
                <a:spcPts val="1000"/>
              </a:spcBef>
            </a:pPr>
            <a:r>
              <a:rPr lang="zh-TW" altLang="en-US" sz="2000">
                <a:solidFill>
                  <a:srgbClr val="FFFFFF"/>
                </a:solidFill>
                <a:ea typeface="新細明體"/>
              </a:rPr>
              <a:t>  </a:t>
            </a:r>
            <a:r>
              <a:rPr lang="en-US" altLang="zh-TW" sz="2400">
                <a:solidFill>
                  <a:srgbClr val="FFFFFF"/>
                </a:solidFill>
                <a:ea typeface="新細明體"/>
              </a:rPr>
              <a:t>Total:   49 control variables</a:t>
            </a:r>
            <a:endParaRPr lang="zh-TW" altLang="en-US" sz="2400">
              <a:solidFill>
                <a:srgbClr val="FFFFFF"/>
              </a:solidFill>
              <a:ea typeface="新細明體"/>
            </a:endParaRPr>
          </a:p>
        </p:txBody>
      </p:sp>
    </p:spTree>
    <p:extLst>
      <p:ext uri="{BB962C8B-B14F-4D97-AF65-F5344CB8AC3E}">
        <p14:creationId xmlns:p14="http://schemas.microsoft.com/office/powerpoint/2010/main" val="321971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字方塊 4">
            <a:extLst>
              <a:ext uri="{FF2B5EF4-FFF2-40B4-BE49-F238E27FC236}">
                <a16:creationId xmlns:a16="http://schemas.microsoft.com/office/drawing/2014/main" id="{49296318-785D-60E3-F452-8F4E1393D8BA}"/>
              </a:ext>
            </a:extLst>
          </p:cNvPr>
          <p:cNvSpPr txBox="1"/>
          <p:nvPr/>
        </p:nvSpPr>
        <p:spPr>
          <a:xfrm>
            <a:off x="699714" y="353160"/>
            <a:ext cx="7091300" cy="898581"/>
          </a:xfrm>
          <a:prstGeom prst="rect">
            <a:avLst/>
          </a:prstGeom>
        </p:spPr>
        <p:txBody>
          <a:bodyPr vert="horz" lIns="91440" tIns="45720" rIns="91440" bIns="45720" rtlCol="0" anchor="ctr">
            <a:normAutofit/>
          </a:bodyPr>
          <a:lstStyle>
            <a:defPPr>
              <a:defRPr lang="zh-TW"/>
            </a:defPPr>
            <a:lvl1pPr>
              <a:defRPr sz="2800"/>
            </a:lvl1pPr>
          </a:lstStyle>
          <a:p>
            <a:pPr>
              <a:lnSpc>
                <a:spcPct val="90000"/>
              </a:lnSpc>
              <a:spcBef>
                <a:spcPct val="0"/>
              </a:spcBef>
              <a:spcAft>
                <a:spcPts val="600"/>
              </a:spcAft>
            </a:pPr>
            <a:r>
              <a:rPr lang="en-US" altLang="zh-TW" sz="4000">
                <a:solidFill>
                  <a:srgbClr val="FFFFFF"/>
                </a:solidFill>
                <a:latin typeface="+mj-lt"/>
                <a:ea typeface="+mj-ea"/>
                <a:cs typeface="+mj-cs"/>
              </a:rPr>
              <a:t>Confounders selected by LASSO</a:t>
            </a:r>
          </a:p>
        </p:txBody>
      </p:sp>
      <p:sp>
        <p:nvSpPr>
          <p:cNvPr id="4" name="文字方塊 3">
            <a:extLst>
              <a:ext uri="{FF2B5EF4-FFF2-40B4-BE49-F238E27FC236}">
                <a16:creationId xmlns:a16="http://schemas.microsoft.com/office/drawing/2014/main" id="{5C0E381B-F07D-D472-657E-4C7CFB65E81A}"/>
              </a:ext>
            </a:extLst>
          </p:cNvPr>
          <p:cNvSpPr txBox="1"/>
          <p:nvPr/>
        </p:nvSpPr>
        <p:spPr>
          <a:xfrm>
            <a:off x="8571507" y="387224"/>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 (LASSO) for Liberal</a:t>
            </a:r>
          </a:p>
        </p:txBody>
      </p:sp>
      <p:sp>
        <p:nvSpPr>
          <p:cNvPr id="10" name="文字方塊 9">
            <a:extLst>
              <a:ext uri="{FF2B5EF4-FFF2-40B4-BE49-F238E27FC236}">
                <a16:creationId xmlns:a16="http://schemas.microsoft.com/office/drawing/2014/main" id="{90901597-F4F0-2B82-8C61-7939CE018229}"/>
              </a:ext>
            </a:extLst>
          </p:cNvPr>
          <p:cNvSpPr txBox="1"/>
          <p:nvPr/>
        </p:nvSpPr>
        <p:spPr>
          <a:xfrm>
            <a:off x="4280907" y="5681925"/>
            <a:ext cx="3392475" cy="81906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vert="horz" lIns="91440" tIns="45720" rIns="91440" bIns="45720" rtlCol="0" anchor="ctr">
            <a:normAutofit/>
          </a:bodyPr>
          <a:lstStyle/>
          <a:p>
            <a:pPr algn="ctr">
              <a:lnSpc>
                <a:spcPct val="90000"/>
              </a:lnSpc>
              <a:spcBef>
                <a:spcPts val="1000"/>
              </a:spcBef>
            </a:pPr>
            <a:r>
              <a:rPr lang="zh-TW" altLang="en-US" sz="2000">
                <a:solidFill>
                  <a:srgbClr val="FFFFFF"/>
                </a:solidFill>
              </a:rPr>
              <a:t>  </a:t>
            </a:r>
            <a:r>
              <a:rPr lang="en-US" altLang="zh-TW" sz="2400">
                <a:solidFill>
                  <a:srgbClr val="FFFFFF"/>
                </a:solidFill>
              </a:rPr>
              <a:t>Total:  13 confounders </a:t>
            </a:r>
          </a:p>
          <a:p>
            <a:pPr algn="ctr">
              <a:lnSpc>
                <a:spcPct val="90000"/>
              </a:lnSpc>
              <a:spcBef>
                <a:spcPts val="1000"/>
              </a:spcBef>
            </a:pPr>
            <a:r>
              <a:rPr lang="en-US" altLang="zh-TW" sz="1600">
                <a:solidFill>
                  <a:srgbClr val="FFFFFF"/>
                </a:solidFill>
              </a:rPr>
              <a:t>(out of 39 control variables)</a:t>
            </a:r>
          </a:p>
        </p:txBody>
      </p:sp>
      <p:sp>
        <p:nvSpPr>
          <p:cNvPr id="2" name="Rectangle 1">
            <a:extLst>
              <a:ext uri="{FF2B5EF4-FFF2-40B4-BE49-F238E27FC236}">
                <a16:creationId xmlns:a16="http://schemas.microsoft.com/office/drawing/2014/main" id="{17AF537F-7F00-467F-C17E-7E9BB697D126}"/>
              </a:ext>
            </a:extLst>
          </p:cNvPr>
          <p:cNvSpPr>
            <a:spLocks noChangeArrowheads="1"/>
          </p:cNvSpPr>
          <p:nvPr/>
        </p:nvSpPr>
        <p:spPr bwMode="auto">
          <a:xfrm>
            <a:off x="474845" y="2905452"/>
            <a:ext cx="11242310" cy="1692771"/>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ts val="600"/>
              </a:spcAft>
            </a:pPr>
            <a:r>
              <a:rPr lang="zh-TW" altLang="zh-TW">
                <a:solidFill>
                  <a:srgbClr val="000000"/>
                </a:solidFill>
                <a:latin typeface="Lucida Console" panose="020B0609040504020204" pitchFamily="49" charset="0"/>
              </a:rPr>
              <a:t>[1] "(Intercept)" "UserLanguage_dummy" "cps21_bornin_canada" </a:t>
            </a:r>
            <a:endParaRPr lang="en-US" altLang="zh-TW">
              <a:solidFill>
                <a:srgbClr val="000000"/>
              </a:solidFill>
              <a:latin typeface="Lucida Console" panose="020B0609040504020204" pitchFamily="49" charset="0"/>
            </a:endParaRPr>
          </a:p>
          <a:p>
            <a:pPr eaLnBrk="0" fontAlgn="base" hangingPunct="0">
              <a:spcBef>
                <a:spcPct val="0"/>
              </a:spcBef>
              <a:spcAft>
                <a:spcPts val="600"/>
              </a:spcAft>
            </a:pPr>
            <a:r>
              <a:rPr lang="zh-TW" altLang="zh-TW">
                <a:solidFill>
                  <a:srgbClr val="000000"/>
                </a:solidFill>
                <a:latin typeface="Lucida Console" panose="020B0609040504020204" pitchFamily="49" charset="0"/>
              </a:rPr>
              <a:t>[4] "cps21_children" "cps21_income_number" "cps21_vote_2019" </a:t>
            </a:r>
            <a:endParaRPr lang="en-US" altLang="zh-TW">
              <a:solidFill>
                <a:srgbClr val="000000"/>
              </a:solidFill>
              <a:latin typeface="Lucida Console" panose="020B0609040504020204" pitchFamily="49" charset="0"/>
            </a:endParaRPr>
          </a:p>
          <a:p>
            <a:pPr eaLnBrk="0" fontAlgn="base" hangingPunct="0">
              <a:spcBef>
                <a:spcPct val="0"/>
              </a:spcBef>
              <a:spcAft>
                <a:spcPts val="600"/>
              </a:spcAft>
            </a:pPr>
            <a:r>
              <a:rPr lang="zh-TW" altLang="zh-TW">
                <a:solidFill>
                  <a:srgbClr val="000000"/>
                </a:solidFill>
                <a:latin typeface="Lucida Console" panose="020B0609040504020204" pitchFamily="49" charset="0"/>
              </a:rPr>
              <a:t>[7] "pes21_govtcare" "pes21_equalrights" "pes21_discfam" </a:t>
            </a:r>
            <a:endParaRPr lang="en-US" altLang="zh-TW">
              <a:solidFill>
                <a:srgbClr val="000000"/>
              </a:solidFill>
              <a:latin typeface="Lucida Console" panose="020B0609040504020204" pitchFamily="49" charset="0"/>
            </a:endParaRPr>
          </a:p>
          <a:p>
            <a:pPr eaLnBrk="0" fontAlgn="base" hangingPunct="0">
              <a:spcBef>
                <a:spcPct val="0"/>
              </a:spcBef>
              <a:spcAft>
                <a:spcPts val="600"/>
              </a:spcAft>
            </a:pPr>
            <a:r>
              <a:rPr lang="zh-TW" altLang="zh-TW">
                <a:solidFill>
                  <a:srgbClr val="000000"/>
                </a:solidFill>
                <a:latin typeface="Lucida Console" panose="020B0609040504020204" pitchFamily="49" charset="0"/>
              </a:rPr>
              <a:t>[10] "cps21_spend_env" "cps21_spend_defence" "cps21_spend_imm_min" </a:t>
            </a:r>
            <a:endParaRPr lang="en-US" altLang="zh-TW">
              <a:solidFill>
                <a:srgbClr val="000000"/>
              </a:solidFill>
              <a:latin typeface="Lucida Console" panose="020B0609040504020204" pitchFamily="49" charset="0"/>
            </a:endParaRPr>
          </a:p>
          <a:p>
            <a:pPr eaLnBrk="0" fontAlgn="base" hangingPunct="0">
              <a:spcBef>
                <a:spcPct val="0"/>
              </a:spcBef>
              <a:spcAft>
                <a:spcPts val="600"/>
              </a:spcAft>
            </a:pPr>
            <a:r>
              <a:rPr lang="zh-TW" altLang="zh-TW">
                <a:solidFill>
                  <a:srgbClr val="000000"/>
                </a:solidFill>
                <a:latin typeface="Lucida Console" panose="020B0609040504020204" pitchFamily="49" charset="0"/>
              </a:rPr>
              <a:t>[13] "cps21_vaccine_mandat_1" </a:t>
            </a:r>
          </a:p>
        </p:txBody>
      </p:sp>
    </p:spTree>
    <p:extLst>
      <p:ext uri="{BB962C8B-B14F-4D97-AF65-F5344CB8AC3E}">
        <p14:creationId xmlns:p14="http://schemas.microsoft.com/office/powerpoint/2010/main" val="1267072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438C99-FDD0-AB8D-F7BD-B8C2D17A91F2}"/>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4" name="Rectangle 1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字方塊 4">
            <a:extLst>
              <a:ext uri="{FF2B5EF4-FFF2-40B4-BE49-F238E27FC236}">
                <a16:creationId xmlns:a16="http://schemas.microsoft.com/office/drawing/2014/main" id="{9818163B-7D0F-4C8F-BF64-5AFD61CA4C42}"/>
              </a:ext>
            </a:extLst>
          </p:cNvPr>
          <p:cNvSpPr txBox="1"/>
          <p:nvPr/>
        </p:nvSpPr>
        <p:spPr>
          <a:xfrm>
            <a:off x="699714" y="353160"/>
            <a:ext cx="7091300" cy="898581"/>
          </a:xfrm>
          <a:prstGeom prst="rect">
            <a:avLst/>
          </a:prstGeom>
        </p:spPr>
        <p:txBody>
          <a:bodyPr vert="horz" lIns="91440" tIns="45720" rIns="91440" bIns="45720" rtlCol="0" anchor="ctr">
            <a:normAutofit/>
          </a:bodyPr>
          <a:lstStyle>
            <a:defPPr>
              <a:defRPr lang="zh-TW"/>
            </a:defPPr>
            <a:lvl1pPr>
              <a:defRPr sz="2800"/>
            </a:lvl1pPr>
          </a:lstStyle>
          <a:p>
            <a:pPr>
              <a:lnSpc>
                <a:spcPct val="90000"/>
              </a:lnSpc>
              <a:spcBef>
                <a:spcPct val="0"/>
              </a:spcBef>
              <a:spcAft>
                <a:spcPts val="600"/>
              </a:spcAft>
            </a:pPr>
            <a:r>
              <a:rPr lang="en-US" altLang="zh-TW" sz="4000">
                <a:solidFill>
                  <a:srgbClr val="FFFFFF"/>
                </a:solidFill>
                <a:latin typeface="+mj-lt"/>
                <a:ea typeface="+mj-ea"/>
                <a:cs typeface="+mj-cs"/>
              </a:rPr>
              <a:t>Confounders selected by LASSO</a:t>
            </a:r>
          </a:p>
        </p:txBody>
      </p:sp>
      <p:sp>
        <p:nvSpPr>
          <p:cNvPr id="8" name="文字方塊 7">
            <a:extLst>
              <a:ext uri="{FF2B5EF4-FFF2-40B4-BE49-F238E27FC236}">
                <a16:creationId xmlns:a16="http://schemas.microsoft.com/office/drawing/2014/main" id="{33717124-F863-F661-3DE8-A969D21CBE95}"/>
              </a:ext>
            </a:extLst>
          </p:cNvPr>
          <p:cNvSpPr txBox="1"/>
          <p:nvPr/>
        </p:nvSpPr>
        <p:spPr>
          <a:xfrm>
            <a:off x="8571507" y="387224"/>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 (LASSO) for Conservative</a:t>
            </a:r>
          </a:p>
        </p:txBody>
      </p:sp>
      <p:sp>
        <p:nvSpPr>
          <p:cNvPr id="9" name="文字方塊 8">
            <a:extLst>
              <a:ext uri="{FF2B5EF4-FFF2-40B4-BE49-F238E27FC236}">
                <a16:creationId xmlns:a16="http://schemas.microsoft.com/office/drawing/2014/main" id="{08A00B74-D087-838D-ABA7-8CF4D87CA37B}"/>
              </a:ext>
            </a:extLst>
          </p:cNvPr>
          <p:cNvSpPr txBox="1"/>
          <p:nvPr/>
        </p:nvSpPr>
        <p:spPr>
          <a:xfrm>
            <a:off x="4280907" y="5629016"/>
            <a:ext cx="3392475" cy="81906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vert="horz" lIns="91440" tIns="45720" rIns="91440" bIns="45720" rtlCol="0" anchor="ctr">
            <a:normAutofit/>
          </a:bodyPr>
          <a:lstStyle/>
          <a:p>
            <a:pPr algn="ctr">
              <a:lnSpc>
                <a:spcPct val="90000"/>
              </a:lnSpc>
              <a:spcBef>
                <a:spcPts val="1000"/>
              </a:spcBef>
            </a:pPr>
            <a:r>
              <a:rPr lang="zh-TW" altLang="en-US" sz="2000">
                <a:solidFill>
                  <a:srgbClr val="FFFFFF"/>
                </a:solidFill>
              </a:rPr>
              <a:t>  </a:t>
            </a:r>
            <a:r>
              <a:rPr lang="en-US" altLang="zh-TW" sz="2400">
                <a:solidFill>
                  <a:srgbClr val="FFFFFF"/>
                </a:solidFill>
              </a:rPr>
              <a:t>Total:  13 confounders </a:t>
            </a:r>
          </a:p>
          <a:p>
            <a:pPr algn="ctr">
              <a:lnSpc>
                <a:spcPct val="90000"/>
              </a:lnSpc>
              <a:spcBef>
                <a:spcPts val="1000"/>
              </a:spcBef>
            </a:pPr>
            <a:r>
              <a:rPr lang="en-US" altLang="zh-TW" sz="1600">
                <a:solidFill>
                  <a:srgbClr val="FFFFFF"/>
                </a:solidFill>
              </a:rPr>
              <a:t>(out of 39 control variables)</a:t>
            </a:r>
          </a:p>
        </p:txBody>
      </p:sp>
      <p:sp>
        <p:nvSpPr>
          <p:cNvPr id="3" name="Rectangle 1">
            <a:extLst>
              <a:ext uri="{FF2B5EF4-FFF2-40B4-BE49-F238E27FC236}">
                <a16:creationId xmlns:a16="http://schemas.microsoft.com/office/drawing/2014/main" id="{85BEEBFD-69CA-32FD-88FD-F52389EC4B4D}"/>
              </a:ext>
            </a:extLst>
          </p:cNvPr>
          <p:cNvSpPr>
            <a:spLocks noChangeArrowheads="1"/>
          </p:cNvSpPr>
          <p:nvPr/>
        </p:nvSpPr>
        <p:spPr bwMode="auto">
          <a:xfrm>
            <a:off x="291965" y="2983632"/>
            <a:ext cx="11608069" cy="1692771"/>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ts val="600"/>
              </a:spcAft>
            </a:pPr>
            <a:r>
              <a:rPr lang="zh-TW" altLang="zh-TW">
                <a:solidFill>
                  <a:srgbClr val="000000"/>
                </a:solidFill>
                <a:latin typeface="Lucida Console" panose="020B0609040504020204" pitchFamily="49" charset="0"/>
              </a:rPr>
              <a:t>[1] "(Intercept)" "UserLanguage_dummy" "cps21_bornin_canada" </a:t>
            </a:r>
            <a:endParaRPr lang="en-US" altLang="zh-TW">
              <a:solidFill>
                <a:srgbClr val="000000"/>
              </a:solidFill>
              <a:latin typeface="Lucida Console" panose="020B0609040504020204" pitchFamily="49" charset="0"/>
            </a:endParaRPr>
          </a:p>
          <a:p>
            <a:pPr eaLnBrk="0" fontAlgn="base" hangingPunct="0">
              <a:spcBef>
                <a:spcPct val="0"/>
              </a:spcBef>
              <a:spcAft>
                <a:spcPts val="600"/>
              </a:spcAft>
            </a:pPr>
            <a:r>
              <a:rPr lang="zh-TW" altLang="zh-TW">
                <a:solidFill>
                  <a:srgbClr val="000000"/>
                </a:solidFill>
                <a:latin typeface="Lucida Console" panose="020B0609040504020204" pitchFamily="49" charset="0"/>
              </a:rPr>
              <a:t>[4] "cps21_children" "cps21_income_number" "cps21_vote_2019" </a:t>
            </a:r>
            <a:endParaRPr lang="en-US" altLang="zh-TW">
              <a:solidFill>
                <a:srgbClr val="000000"/>
              </a:solidFill>
              <a:latin typeface="Lucida Console" panose="020B0609040504020204" pitchFamily="49" charset="0"/>
            </a:endParaRPr>
          </a:p>
          <a:p>
            <a:pPr eaLnBrk="0" fontAlgn="base" hangingPunct="0">
              <a:spcBef>
                <a:spcPct val="0"/>
              </a:spcBef>
              <a:spcAft>
                <a:spcPts val="600"/>
              </a:spcAft>
            </a:pPr>
            <a:r>
              <a:rPr lang="zh-TW" altLang="zh-TW">
                <a:solidFill>
                  <a:srgbClr val="000000"/>
                </a:solidFill>
                <a:latin typeface="Lucida Console" panose="020B0609040504020204" pitchFamily="49" charset="0"/>
              </a:rPr>
              <a:t>[7] "pes21_govtcare" "pes21_equalrights" "pes21_discfam" </a:t>
            </a:r>
            <a:endParaRPr lang="en-US" altLang="zh-TW">
              <a:solidFill>
                <a:srgbClr val="000000"/>
              </a:solidFill>
              <a:latin typeface="Lucida Console" panose="020B0609040504020204" pitchFamily="49" charset="0"/>
            </a:endParaRPr>
          </a:p>
          <a:p>
            <a:pPr eaLnBrk="0" fontAlgn="base" hangingPunct="0">
              <a:spcBef>
                <a:spcPct val="0"/>
              </a:spcBef>
              <a:spcAft>
                <a:spcPts val="600"/>
              </a:spcAft>
            </a:pPr>
            <a:r>
              <a:rPr lang="zh-TW" altLang="zh-TW">
                <a:solidFill>
                  <a:srgbClr val="000000"/>
                </a:solidFill>
                <a:latin typeface="Lucida Console" panose="020B0609040504020204" pitchFamily="49" charset="0"/>
              </a:rPr>
              <a:t>[10] "cps21_spend_env" "cps21_spend_defence" "cps21_spend_imm_min" </a:t>
            </a:r>
            <a:endParaRPr lang="en-US" altLang="zh-TW">
              <a:solidFill>
                <a:srgbClr val="000000"/>
              </a:solidFill>
              <a:latin typeface="Lucida Console" panose="020B0609040504020204" pitchFamily="49" charset="0"/>
            </a:endParaRPr>
          </a:p>
          <a:p>
            <a:pPr eaLnBrk="0" fontAlgn="base" hangingPunct="0">
              <a:spcBef>
                <a:spcPct val="0"/>
              </a:spcBef>
              <a:spcAft>
                <a:spcPts val="600"/>
              </a:spcAft>
            </a:pPr>
            <a:r>
              <a:rPr lang="zh-TW" altLang="zh-TW">
                <a:solidFill>
                  <a:srgbClr val="000000"/>
                </a:solidFill>
                <a:latin typeface="Lucida Console" panose="020B0609040504020204" pitchFamily="49" charset="0"/>
              </a:rPr>
              <a:t>[13] "cps21_vaccine_mandat_1" </a:t>
            </a:r>
          </a:p>
        </p:txBody>
      </p:sp>
    </p:spTree>
    <p:extLst>
      <p:ext uri="{BB962C8B-B14F-4D97-AF65-F5344CB8AC3E}">
        <p14:creationId xmlns:p14="http://schemas.microsoft.com/office/powerpoint/2010/main" val="2930915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C58F4-5567-8456-52FD-8595212595C0}"/>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4022DE4B-DC28-63AF-AED8-B0CA6A9F533E}"/>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altLang="zh-TW" sz="4800" kern="1200">
                <a:solidFill>
                  <a:srgbClr val="FFFFFF"/>
                </a:solidFill>
                <a:latin typeface="+mj-lt"/>
                <a:ea typeface="+mj-ea"/>
                <a:cs typeface="+mj-cs"/>
              </a:rPr>
              <a:t>DDML-LASSO</a:t>
            </a:r>
          </a:p>
        </p:txBody>
      </p:sp>
      <p:sp>
        <p:nvSpPr>
          <p:cNvPr id="13" name="標題 1">
            <a:extLst>
              <a:ext uri="{FF2B5EF4-FFF2-40B4-BE49-F238E27FC236}">
                <a16:creationId xmlns:a16="http://schemas.microsoft.com/office/drawing/2014/main" id="{7827CEA4-15C7-11BA-7FAC-76B4366D280A}"/>
              </a:ext>
            </a:extLst>
          </p:cNvPr>
          <p:cNvSpPr txBox="1">
            <a:spLocks/>
          </p:cNvSpPr>
          <p:nvPr/>
        </p:nvSpPr>
        <p:spPr>
          <a:xfrm>
            <a:off x="1350682" y="4870824"/>
            <a:ext cx="10005951" cy="1458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endParaRPr lang="en-US" altLang="zh-TW" sz="2400" kern="1200">
              <a:solidFill>
                <a:schemeClr val="tx1"/>
              </a:solidFill>
              <a:latin typeface="+mn-lt"/>
              <a:ea typeface="+mn-ea"/>
              <a:cs typeface="+mn-cs"/>
            </a:endParaRPr>
          </a:p>
        </p:txBody>
      </p:sp>
      <p:sp useBgFill="1">
        <p:nvSpPr>
          <p:cNvPr id="11" name="Rectangle 36">
            <a:extLst>
              <a:ext uri="{FF2B5EF4-FFF2-40B4-BE49-F238E27FC236}">
                <a16:creationId xmlns:a16="http://schemas.microsoft.com/office/drawing/2014/main" id="{254F66B0-A00E-BBDB-5334-15B137840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269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38">
            <a:extLst>
              <a:ext uri="{FF2B5EF4-FFF2-40B4-BE49-F238E27FC236}">
                <a16:creationId xmlns:a16="http://schemas.microsoft.com/office/drawing/2014/main" id="{73C02A3A-669F-29C1-85B9-C904D1E7C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 y="-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40">
            <a:extLst>
              <a:ext uri="{FF2B5EF4-FFF2-40B4-BE49-F238E27FC236}">
                <a16:creationId xmlns:a16="http://schemas.microsoft.com/office/drawing/2014/main" id="{67730937-B96B-6D0A-CBD7-9F4F4564C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908719" y="-390915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42">
            <a:extLst>
              <a:ext uri="{FF2B5EF4-FFF2-40B4-BE49-F238E27FC236}">
                <a16:creationId xmlns:a16="http://schemas.microsoft.com/office/drawing/2014/main" id="{C9A6AA56-7C07-5B9C-0A7C-3D03078F0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136696" y="-368117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44">
            <a:extLst>
              <a:ext uri="{FF2B5EF4-FFF2-40B4-BE49-F238E27FC236}">
                <a16:creationId xmlns:a16="http://schemas.microsoft.com/office/drawing/2014/main" id="{8AA167F3-68A8-D6FA-3FEE-DB18AFE3B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 y="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46">
            <a:extLst>
              <a:ext uri="{FF2B5EF4-FFF2-40B4-BE49-F238E27FC236}">
                <a16:creationId xmlns:a16="http://schemas.microsoft.com/office/drawing/2014/main" id="{97D0A50B-4B78-5493-37BF-CCC69ABFD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508972">
            <a:off x="5945431" y="-100936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標題 1">
            <a:extLst>
              <a:ext uri="{FF2B5EF4-FFF2-40B4-BE49-F238E27FC236}">
                <a16:creationId xmlns:a16="http://schemas.microsoft.com/office/drawing/2014/main" id="{FC070122-3401-5531-4874-1D0BA46EC4C9}"/>
              </a:ext>
            </a:extLst>
          </p:cNvPr>
          <p:cNvSpPr txBox="1">
            <a:spLocks/>
          </p:cNvSpPr>
          <p:nvPr/>
        </p:nvSpPr>
        <p:spPr>
          <a:xfrm>
            <a:off x="1314824" y="757796"/>
            <a:ext cx="10053763" cy="29284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4800">
                <a:solidFill>
                  <a:srgbClr val="FFFFFF"/>
                </a:solidFill>
              </a:rPr>
              <a:t>Post-LASSO OLS</a:t>
            </a:r>
          </a:p>
        </p:txBody>
      </p:sp>
      <p:sp>
        <p:nvSpPr>
          <p:cNvPr id="19" name="標題 1">
            <a:extLst>
              <a:ext uri="{FF2B5EF4-FFF2-40B4-BE49-F238E27FC236}">
                <a16:creationId xmlns:a16="http://schemas.microsoft.com/office/drawing/2014/main" id="{1EA20A4D-058A-10AE-41DC-027411E2E35B}"/>
              </a:ext>
            </a:extLst>
          </p:cNvPr>
          <p:cNvSpPr txBox="1">
            <a:spLocks/>
          </p:cNvSpPr>
          <p:nvPr/>
        </p:nvSpPr>
        <p:spPr>
          <a:xfrm>
            <a:off x="1350682" y="4893514"/>
            <a:ext cx="10005951" cy="1458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endParaRPr lang="en-US" altLang="zh-TW" sz="2400" kern="1200">
              <a:solidFill>
                <a:schemeClr val="tx1"/>
              </a:solidFill>
              <a:latin typeface="+mn-lt"/>
              <a:ea typeface="+mn-ea"/>
              <a:cs typeface="+mn-cs"/>
            </a:endParaRPr>
          </a:p>
        </p:txBody>
      </p:sp>
    </p:spTree>
    <p:extLst>
      <p:ext uri="{BB962C8B-B14F-4D97-AF65-F5344CB8AC3E}">
        <p14:creationId xmlns:p14="http://schemas.microsoft.com/office/powerpoint/2010/main" val="162528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18"/>
                                        </p:tgtEl>
                                        <p:attrNameLst>
                                          <p:attrName>style.visibility</p:attrName>
                                        </p:attrNameLst>
                                      </p:cBhvr>
                                      <p:to>
                                        <p:strVal val="visible"/>
                                      </p:to>
                                    </p:set>
                                    <p:animEffect transition="in" filter="fade">
                                      <p:cBhvr>
                                        <p:cTn id="10" dur="7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66190F-F3A0-46ED-7F12-5D1FD43B2060}"/>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6C5F311-BC62-A941-9741-C4A5B007D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B07AC921-8903-8645-0BC9-BC6A9755F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AD1AEFE-6C46-6B65-F30D-2C6EFEFD12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34C1E79-E756-F18F-29AB-B102C584F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87E34A6-900B-77BE-657C-2F7FEF1E8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字方塊 8">
            <a:extLst>
              <a:ext uri="{FF2B5EF4-FFF2-40B4-BE49-F238E27FC236}">
                <a16:creationId xmlns:a16="http://schemas.microsoft.com/office/drawing/2014/main" id="{922EFA8C-993B-C86E-5520-A1E7D456FFC3}"/>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TW" sz="2800">
                <a:solidFill>
                  <a:srgbClr val="FFFFFF"/>
                </a:solidFill>
                <a:ea typeface="新細明體"/>
              </a:rPr>
              <a:t>Methodology (</a:t>
            </a:r>
            <a:r>
              <a:rPr lang="en-US" altLang="zh-TW" sz="2800">
                <a:solidFill>
                  <a:srgbClr val="FFFFFF"/>
                </a:solidFill>
              </a:rPr>
              <a:t>Post-LASSO OLS</a:t>
            </a:r>
            <a:r>
              <a:rPr lang="en-US" altLang="zh-TW" sz="2800">
                <a:solidFill>
                  <a:srgbClr val="FFFFFF"/>
                </a:solidFill>
                <a:ea typeface="新細明體"/>
              </a:rPr>
              <a:t>) </a:t>
            </a:r>
            <a:endParaRPr lang="en-US" altLang="zh-TW" sz="2800">
              <a:solidFill>
                <a:srgbClr val="FFFFFF"/>
              </a:solidFill>
              <a:latin typeface="+mj-lt"/>
              <a:ea typeface="+mj-ea"/>
              <a:cs typeface="+mj-cs"/>
            </a:endParaRPr>
          </a:p>
        </p:txBody>
      </p:sp>
      <p:pic>
        <p:nvPicPr>
          <p:cNvPr id="2" name="圖片 16">
            <a:extLst>
              <a:ext uri="{FF2B5EF4-FFF2-40B4-BE49-F238E27FC236}">
                <a16:creationId xmlns:a16="http://schemas.microsoft.com/office/drawing/2014/main" id="{7B4251AA-CB42-FA2E-D199-EFEC7E641597}"/>
              </a:ext>
            </a:extLst>
          </p:cNvPr>
          <p:cNvPicPr>
            <a:picLocks noChangeAspect="1"/>
          </p:cNvPicPr>
          <p:nvPr/>
        </p:nvPicPr>
        <p:blipFill>
          <a:blip r:embed="rId3"/>
          <a:stretch>
            <a:fillRect/>
          </a:stretch>
        </p:blipFill>
        <p:spPr>
          <a:xfrm>
            <a:off x="3710976" y="2202387"/>
            <a:ext cx="4770047" cy="725271"/>
          </a:xfrm>
          <a:prstGeom prst="rect">
            <a:avLst/>
          </a:prstGeom>
        </p:spPr>
      </p:pic>
      <p:pic>
        <p:nvPicPr>
          <p:cNvPr id="5" name="圖片 18">
            <a:extLst>
              <a:ext uri="{FF2B5EF4-FFF2-40B4-BE49-F238E27FC236}">
                <a16:creationId xmlns:a16="http://schemas.microsoft.com/office/drawing/2014/main" id="{34310E41-B686-7EF3-5307-CBAC7756BE39}"/>
              </a:ext>
            </a:extLst>
          </p:cNvPr>
          <p:cNvPicPr>
            <a:picLocks noChangeAspect="1"/>
          </p:cNvPicPr>
          <p:nvPr/>
        </p:nvPicPr>
        <p:blipFill>
          <a:blip r:embed="rId4"/>
          <a:stretch>
            <a:fillRect/>
          </a:stretch>
        </p:blipFill>
        <p:spPr>
          <a:xfrm>
            <a:off x="1770179" y="2927658"/>
            <a:ext cx="8651639" cy="3273595"/>
          </a:xfrm>
          <a:prstGeom prst="rect">
            <a:avLst/>
          </a:prstGeom>
        </p:spPr>
      </p:pic>
    </p:spTree>
    <p:extLst>
      <p:ext uri="{BB962C8B-B14F-4D97-AF65-F5344CB8AC3E}">
        <p14:creationId xmlns:p14="http://schemas.microsoft.com/office/powerpoint/2010/main" val="3078275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4599D-7E9A-C86A-56EE-FCAB067A0639}"/>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A1AC8D48-72E8-FA9A-8CAF-AF3E39D72225}"/>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altLang="zh-TW" sz="4800" kern="1200">
                <a:solidFill>
                  <a:srgbClr val="FFFFFF"/>
                </a:solidFill>
                <a:latin typeface="+mj-lt"/>
                <a:ea typeface="+mj-ea"/>
                <a:cs typeface="+mj-cs"/>
              </a:rPr>
              <a:t>DDML-LASSO</a:t>
            </a:r>
          </a:p>
        </p:txBody>
      </p:sp>
      <p:sp>
        <p:nvSpPr>
          <p:cNvPr id="13" name="標題 1">
            <a:extLst>
              <a:ext uri="{FF2B5EF4-FFF2-40B4-BE49-F238E27FC236}">
                <a16:creationId xmlns:a16="http://schemas.microsoft.com/office/drawing/2014/main" id="{D62743A5-BDCA-5CBF-523E-813EC50A9D9F}"/>
              </a:ext>
            </a:extLst>
          </p:cNvPr>
          <p:cNvSpPr txBox="1">
            <a:spLocks/>
          </p:cNvSpPr>
          <p:nvPr/>
        </p:nvSpPr>
        <p:spPr>
          <a:xfrm>
            <a:off x="1350682" y="4870824"/>
            <a:ext cx="10005951" cy="1458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endParaRPr lang="en-US" altLang="zh-TW" sz="2400" kern="1200">
              <a:solidFill>
                <a:schemeClr val="tx1"/>
              </a:solidFill>
              <a:latin typeface="+mn-lt"/>
              <a:ea typeface="+mn-ea"/>
              <a:cs typeface="+mn-cs"/>
            </a:endParaRPr>
          </a:p>
        </p:txBody>
      </p:sp>
      <p:sp useBgFill="1">
        <p:nvSpPr>
          <p:cNvPr id="11" name="Rectangle 36">
            <a:extLst>
              <a:ext uri="{FF2B5EF4-FFF2-40B4-BE49-F238E27FC236}">
                <a16:creationId xmlns:a16="http://schemas.microsoft.com/office/drawing/2014/main" id="{BFA1EC5F-A6EB-F25B-D451-788E23B60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269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38">
            <a:extLst>
              <a:ext uri="{FF2B5EF4-FFF2-40B4-BE49-F238E27FC236}">
                <a16:creationId xmlns:a16="http://schemas.microsoft.com/office/drawing/2014/main" id="{9B35486C-37FE-5ABA-F8D8-C3E7F6AAA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 y="-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40">
            <a:extLst>
              <a:ext uri="{FF2B5EF4-FFF2-40B4-BE49-F238E27FC236}">
                <a16:creationId xmlns:a16="http://schemas.microsoft.com/office/drawing/2014/main" id="{D8482FF6-99C0-E3C5-1782-56096D93F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908719" y="-390915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42">
            <a:extLst>
              <a:ext uri="{FF2B5EF4-FFF2-40B4-BE49-F238E27FC236}">
                <a16:creationId xmlns:a16="http://schemas.microsoft.com/office/drawing/2014/main" id="{3AB5586D-EA68-4CE0-A512-6F64463C8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136696" y="-368117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44">
            <a:extLst>
              <a:ext uri="{FF2B5EF4-FFF2-40B4-BE49-F238E27FC236}">
                <a16:creationId xmlns:a16="http://schemas.microsoft.com/office/drawing/2014/main" id="{1ADBD8F0-FAE4-107A-37C4-393B5577F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 y="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46">
            <a:extLst>
              <a:ext uri="{FF2B5EF4-FFF2-40B4-BE49-F238E27FC236}">
                <a16:creationId xmlns:a16="http://schemas.microsoft.com/office/drawing/2014/main" id="{E253A818-0F31-118F-5B1A-9FF3AA7845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508972">
            <a:off x="5945431" y="-100936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標題 1">
            <a:extLst>
              <a:ext uri="{FF2B5EF4-FFF2-40B4-BE49-F238E27FC236}">
                <a16:creationId xmlns:a16="http://schemas.microsoft.com/office/drawing/2014/main" id="{A94BEBC0-D049-C67F-7DA4-73F9E01F2785}"/>
              </a:ext>
            </a:extLst>
          </p:cNvPr>
          <p:cNvSpPr txBox="1">
            <a:spLocks/>
          </p:cNvSpPr>
          <p:nvPr/>
        </p:nvSpPr>
        <p:spPr>
          <a:xfrm>
            <a:off x="1314824" y="757796"/>
            <a:ext cx="10053763" cy="29284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4800">
                <a:solidFill>
                  <a:srgbClr val="FFFFFF"/>
                </a:solidFill>
              </a:rPr>
              <a:t>Robustness</a:t>
            </a:r>
          </a:p>
          <a:p>
            <a:r>
              <a:rPr lang="en-US" altLang="zh-TW" sz="4800">
                <a:solidFill>
                  <a:srgbClr val="FFFFFF"/>
                </a:solidFill>
              </a:rPr>
              <a:t>-- Random Forest --</a:t>
            </a:r>
          </a:p>
        </p:txBody>
      </p:sp>
      <p:sp>
        <p:nvSpPr>
          <p:cNvPr id="19" name="標題 1">
            <a:extLst>
              <a:ext uri="{FF2B5EF4-FFF2-40B4-BE49-F238E27FC236}">
                <a16:creationId xmlns:a16="http://schemas.microsoft.com/office/drawing/2014/main" id="{ABF0A287-1E76-68D4-4C2C-2C0B2F3F106B}"/>
              </a:ext>
            </a:extLst>
          </p:cNvPr>
          <p:cNvSpPr txBox="1">
            <a:spLocks/>
          </p:cNvSpPr>
          <p:nvPr/>
        </p:nvSpPr>
        <p:spPr>
          <a:xfrm>
            <a:off x="1350682" y="4893514"/>
            <a:ext cx="10005951" cy="1458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endParaRPr lang="en-US" altLang="zh-TW" sz="2400" kern="1200">
              <a:solidFill>
                <a:schemeClr val="tx1"/>
              </a:solidFill>
              <a:latin typeface="+mn-lt"/>
              <a:ea typeface="+mn-ea"/>
              <a:cs typeface="+mn-cs"/>
            </a:endParaRPr>
          </a:p>
        </p:txBody>
      </p:sp>
    </p:spTree>
    <p:extLst>
      <p:ext uri="{BB962C8B-B14F-4D97-AF65-F5344CB8AC3E}">
        <p14:creationId xmlns:p14="http://schemas.microsoft.com/office/powerpoint/2010/main" val="150029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18"/>
                                        </p:tgtEl>
                                        <p:attrNameLst>
                                          <p:attrName>style.visibility</p:attrName>
                                        </p:attrNameLst>
                                      </p:cBhvr>
                                      <p:to>
                                        <p:strVal val="visible"/>
                                      </p:to>
                                    </p:set>
                                    <p:animEffect transition="in" filter="fade">
                                      <p:cBhvr>
                                        <p:cTn id="10" dur="7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756899-2E1C-F7FD-C813-BBA3918A776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41C01DB-655E-4E1F-5F99-5C7B5F809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492491F2-3D3D-136C-F1A6-4000042BFD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C75D82-1D8E-E7E5-4EC6-238DD11E5B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4FFBC7-84ED-F137-926E-97DF010C9A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1D29A71-C8FA-68D7-A601-2CDC4AD16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字方塊 8">
            <a:extLst>
              <a:ext uri="{FF2B5EF4-FFF2-40B4-BE49-F238E27FC236}">
                <a16:creationId xmlns:a16="http://schemas.microsoft.com/office/drawing/2014/main" id="{ACE91CE0-0797-7C15-EF5A-2CA977759BFF}"/>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TW" sz="2800">
                <a:solidFill>
                  <a:srgbClr val="FFFFFF"/>
                </a:solidFill>
                <a:ea typeface="新細明體"/>
              </a:rPr>
              <a:t>Methodology ( DDML-Random Forest) </a:t>
            </a:r>
            <a:endParaRPr lang="en-US" altLang="zh-TW" sz="2800">
              <a:solidFill>
                <a:srgbClr val="FFFFFF"/>
              </a:solidFill>
              <a:latin typeface="+mj-lt"/>
              <a:ea typeface="+mj-ea"/>
              <a:cs typeface="+mj-cs"/>
            </a:endParaRPr>
          </a:p>
        </p:txBody>
      </p:sp>
      <p:pic>
        <p:nvPicPr>
          <p:cNvPr id="7" name="圖片 6" descr="一張含有 文字, 字型, 白色, 代數 的圖片&#10;&#10;AI 產生的內容可能不正確。">
            <a:extLst>
              <a:ext uri="{FF2B5EF4-FFF2-40B4-BE49-F238E27FC236}">
                <a16:creationId xmlns:a16="http://schemas.microsoft.com/office/drawing/2014/main" id="{757518EE-A858-0348-06DD-F376317C71FD}"/>
              </a:ext>
            </a:extLst>
          </p:cNvPr>
          <p:cNvPicPr>
            <a:picLocks noChangeAspect="1"/>
          </p:cNvPicPr>
          <p:nvPr/>
        </p:nvPicPr>
        <p:blipFill>
          <a:blip r:embed="rId3"/>
          <a:stretch>
            <a:fillRect/>
          </a:stretch>
        </p:blipFill>
        <p:spPr>
          <a:xfrm>
            <a:off x="83940" y="4281972"/>
            <a:ext cx="5644197" cy="1890805"/>
          </a:xfrm>
          <a:prstGeom prst="rect">
            <a:avLst/>
          </a:prstGeom>
        </p:spPr>
      </p:pic>
      <p:pic>
        <p:nvPicPr>
          <p:cNvPr id="3" name="圖片 13" descr="一張含有 文字, 字型, 白色, 設計 的圖片&#10;&#10;AI 產生的內容可能不正確。">
            <a:extLst>
              <a:ext uri="{FF2B5EF4-FFF2-40B4-BE49-F238E27FC236}">
                <a16:creationId xmlns:a16="http://schemas.microsoft.com/office/drawing/2014/main" id="{609DB533-80F1-AB7E-9BB0-8F18D370924D}"/>
              </a:ext>
            </a:extLst>
          </p:cNvPr>
          <p:cNvPicPr>
            <a:picLocks noChangeAspect="1"/>
          </p:cNvPicPr>
          <p:nvPr/>
        </p:nvPicPr>
        <p:blipFill>
          <a:blip r:embed="rId4"/>
          <a:stretch>
            <a:fillRect/>
          </a:stretch>
        </p:blipFill>
        <p:spPr>
          <a:xfrm>
            <a:off x="486170" y="2302391"/>
            <a:ext cx="5131088" cy="1821536"/>
          </a:xfrm>
          <a:prstGeom prst="rect">
            <a:avLst/>
          </a:prstGeom>
        </p:spPr>
      </p:pic>
      <p:pic>
        <p:nvPicPr>
          <p:cNvPr id="4" name="圖片 15" descr="一張含有 文字, 螢幕擷取畫面, 字型, 文件 的圖片&#10;&#10;AI 產生的內容可能不正確。">
            <a:extLst>
              <a:ext uri="{FF2B5EF4-FFF2-40B4-BE49-F238E27FC236}">
                <a16:creationId xmlns:a16="http://schemas.microsoft.com/office/drawing/2014/main" id="{1A86C7DB-DB64-592A-91E5-8D8C6EA24C03}"/>
              </a:ext>
            </a:extLst>
          </p:cNvPr>
          <p:cNvPicPr>
            <a:picLocks noChangeAspect="1"/>
          </p:cNvPicPr>
          <p:nvPr/>
        </p:nvPicPr>
        <p:blipFill>
          <a:blip r:embed="rId5"/>
          <a:srcRect b="3436"/>
          <a:stretch/>
        </p:blipFill>
        <p:spPr>
          <a:xfrm>
            <a:off x="5727483" y="2398456"/>
            <a:ext cx="6208616" cy="3447289"/>
          </a:xfrm>
          <a:prstGeom prst="rect">
            <a:avLst/>
          </a:prstGeom>
        </p:spPr>
      </p:pic>
    </p:spTree>
    <p:extLst>
      <p:ext uri="{BB962C8B-B14F-4D97-AF65-F5344CB8AC3E}">
        <p14:creationId xmlns:p14="http://schemas.microsoft.com/office/powerpoint/2010/main" val="204165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5C523B-759C-6D5A-1C1F-55CFBCAECB34}"/>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22DC170-71A3-EEFA-8329-9F015D572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0ECB8BD-1F1C-0B8D-9538-C24195F8AB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EE0488F-3BD5-C9F0-6A10-26A3E0EF5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8B4B093-4E76-6947-AEFF-CB1E1B58A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8E0E589-83FD-201C-31C2-0B7EABEC0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B18CF211-B299-059F-5238-6170667880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79B021-5AF1-20C6-5B1E-60055E038760}"/>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CA" altLang="zh-CN" sz="4000" b="1" dirty="0">
                <a:solidFill>
                  <a:schemeClr val="bg1"/>
                </a:solidFill>
                <a:latin typeface="Helvetica"/>
                <a:ea typeface="等线"/>
                <a:cs typeface="Helvetica"/>
              </a:rPr>
              <a:t>How to overthrow Canadian government?</a:t>
            </a:r>
            <a:endParaRPr lang="en-US" sz="4000" b="1" dirty="0">
              <a:solidFill>
                <a:schemeClr val="bg1"/>
              </a:solidFill>
              <a:latin typeface="Helvetica"/>
              <a:ea typeface="等线"/>
              <a:cs typeface="Helvetica"/>
            </a:endParaRPr>
          </a:p>
        </p:txBody>
      </p:sp>
      <p:sp>
        <p:nvSpPr>
          <p:cNvPr id="3" name="Subtitle 2">
            <a:extLst>
              <a:ext uri="{FF2B5EF4-FFF2-40B4-BE49-F238E27FC236}">
                <a16:creationId xmlns:a16="http://schemas.microsoft.com/office/drawing/2014/main" id="{F884156C-6139-871C-FCCF-81EAC356240F}"/>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altLang="zh-CN" i="1">
                <a:solidFill>
                  <a:schemeClr val="tx1"/>
                </a:solidFill>
                <a:ea typeface="等线"/>
              </a:rPr>
              <a:t>Legally</a:t>
            </a:r>
          </a:p>
          <a:p>
            <a:endParaRPr lang="en-US" kern="1200">
              <a:solidFill>
                <a:schemeClr val="tx1"/>
              </a:solidFill>
              <a:latin typeface="+mn-lt"/>
              <a:ea typeface="+mn-ea"/>
              <a:cs typeface="+mn-cs"/>
            </a:endParaRPr>
          </a:p>
        </p:txBody>
      </p:sp>
      <p:sp>
        <p:nvSpPr>
          <p:cNvPr id="10" name="Footer Placeholder 4">
            <a:extLst>
              <a:ext uri="{FF2B5EF4-FFF2-40B4-BE49-F238E27FC236}">
                <a16:creationId xmlns:a16="http://schemas.microsoft.com/office/drawing/2014/main" id="{1CDCE10C-ECCB-080C-EE8D-588D911DFDC8}"/>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endParaRPr lang="en-US" sz="1100" kern="1200">
              <a:solidFill>
                <a:srgbClr val="FFFFFF"/>
              </a:solidFill>
              <a:latin typeface="+mn-lt"/>
              <a:ea typeface="+mn-ea"/>
              <a:cs typeface="+mn-cs"/>
            </a:endParaRPr>
          </a:p>
        </p:txBody>
      </p:sp>
      <p:sp>
        <p:nvSpPr>
          <p:cNvPr id="8" name="Date Placeholder 3">
            <a:extLst>
              <a:ext uri="{FF2B5EF4-FFF2-40B4-BE49-F238E27FC236}">
                <a16:creationId xmlns:a16="http://schemas.microsoft.com/office/drawing/2014/main" id="{722AF9AE-32DD-A1F8-A6BE-1F2AA8371F5B}"/>
              </a:ext>
            </a:extLst>
          </p:cNvPr>
          <p:cNvSpPr>
            <a:spLocks noGrp="1"/>
          </p:cNvSpPr>
          <p:nvPr>
            <p:ph type="dt" sz="half" idx="10"/>
          </p:nvPr>
        </p:nvSpPr>
        <p:spPr>
          <a:xfrm>
            <a:off x="8970264" y="6446837"/>
            <a:ext cx="2743200" cy="365125"/>
          </a:xfrm>
        </p:spPr>
        <p:txBody>
          <a:bodyPr vert="horz" lIns="91440" tIns="45720" rIns="91440" bIns="45720" rtlCol="0" anchor="ctr">
            <a:normAutofit/>
          </a:bodyPr>
          <a:lstStyle/>
          <a:p>
            <a:pPr algn="r">
              <a:spcAft>
                <a:spcPts val="600"/>
              </a:spcAft>
            </a:pPr>
            <a:fld id="{243F161E-A31D-446B-A97F-38C0A652491C}" type="datetime1">
              <a:rPr lang="en-US" sz="1100">
                <a:solidFill>
                  <a:schemeClr val="tx1">
                    <a:lumMod val="50000"/>
                    <a:lumOff val="50000"/>
                  </a:schemeClr>
                </a:solidFill>
              </a:rPr>
              <a:pPr algn="r">
                <a:spcAft>
                  <a:spcPts val="600"/>
                </a:spcAft>
              </a:pPr>
              <a:t>3/31/25</a:t>
            </a:fld>
            <a:endParaRPr lang="en-US" sz="1100">
              <a:solidFill>
                <a:schemeClr val="tx1">
                  <a:lumMod val="50000"/>
                  <a:lumOff val="50000"/>
                </a:schemeClr>
              </a:solidFill>
            </a:endParaRPr>
          </a:p>
        </p:txBody>
      </p:sp>
      <p:sp>
        <p:nvSpPr>
          <p:cNvPr id="12" name="Slide Number Placeholder 5">
            <a:extLst>
              <a:ext uri="{FF2B5EF4-FFF2-40B4-BE49-F238E27FC236}">
                <a16:creationId xmlns:a16="http://schemas.microsoft.com/office/drawing/2014/main" id="{FC76647E-A354-C4F3-C24C-4FEE20625651}"/>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A65A5C87-DF58-40C8-B092-1DE63DB4547E}" type="slidenum">
              <a:rPr lang="en-US" sz="1100">
                <a:solidFill>
                  <a:schemeClr val="tx1">
                    <a:lumMod val="50000"/>
                    <a:lumOff val="50000"/>
                  </a:schemeClr>
                </a:solidFill>
              </a:rPr>
              <a:pPr>
                <a:spcAft>
                  <a:spcPts val="600"/>
                </a:spcAft>
              </a:pPr>
              <a:t>3</a:t>
            </a:fld>
            <a:endParaRPr lang="en-US" sz="1100">
              <a:solidFill>
                <a:schemeClr val="tx1">
                  <a:lumMod val="50000"/>
                  <a:lumOff val="50000"/>
                </a:schemeClr>
              </a:solidFill>
            </a:endParaRPr>
          </a:p>
        </p:txBody>
      </p:sp>
    </p:spTree>
    <p:extLst>
      <p:ext uri="{BB962C8B-B14F-4D97-AF65-F5344CB8AC3E}">
        <p14:creationId xmlns:p14="http://schemas.microsoft.com/office/powerpoint/2010/main" val="4164060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2DFF4-00D8-16C1-443C-5A2B3DFFE32E}"/>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48C53D05-EDD4-CD6F-24E5-FD082DBC6C78}"/>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altLang="zh-TW" sz="4800" kern="1200">
                <a:solidFill>
                  <a:srgbClr val="FFFFFF"/>
                </a:solidFill>
                <a:latin typeface="+mj-lt"/>
                <a:ea typeface="+mj-ea"/>
                <a:cs typeface="+mj-cs"/>
              </a:rPr>
              <a:t>DDML-LASSO</a:t>
            </a:r>
          </a:p>
        </p:txBody>
      </p:sp>
      <p:sp>
        <p:nvSpPr>
          <p:cNvPr id="13" name="標題 1">
            <a:extLst>
              <a:ext uri="{FF2B5EF4-FFF2-40B4-BE49-F238E27FC236}">
                <a16:creationId xmlns:a16="http://schemas.microsoft.com/office/drawing/2014/main" id="{8FE20E98-B9BB-367D-A53D-AE96E6EDB753}"/>
              </a:ext>
            </a:extLst>
          </p:cNvPr>
          <p:cNvSpPr txBox="1">
            <a:spLocks/>
          </p:cNvSpPr>
          <p:nvPr/>
        </p:nvSpPr>
        <p:spPr>
          <a:xfrm>
            <a:off x="1350682" y="4870824"/>
            <a:ext cx="10005951" cy="1458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endParaRPr lang="en-US" altLang="zh-TW" sz="2400" kern="1200">
              <a:solidFill>
                <a:schemeClr val="tx1"/>
              </a:solidFill>
              <a:latin typeface="+mn-lt"/>
              <a:ea typeface="+mn-ea"/>
              <a:cs typeface="+mn-cs"/>
            </a:endParaRPr>
          </a:p>
        </p:txBody>
      </p:sp>
      <p:sp useBgFill="1">
        <p:nvSpPr>
          <p:cNvPr id="11" name="Rectangle 36">
            <a:extLst>
              <a:ext uri="{FF2B5EF4-FFF2-40B4-BE49-F238E27FC236}">
                <a16:creationId xmlns:a16="http://schemas.microsoft.com/office/drawing/2014/main" id="{0CEAE44C-8324-C955-A8C4-1F96C1AFF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269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38">
            <a:extLst>
              <a:ext uri="{FF2B5EF4-FFF2-40B4-BE49-F238E27FC236}">
                <a16:creationId xmlns:a16="http://schemas.microsoft.com/office/drawing/2014/main" id="{B5BCBA7C-BAFE-7145-1CF3-B4DD8E42E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 y="-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40">
            <a:extLst>
              <a:ext uri="{FF2B5EF4-FFF2-40B4-BE49-F238E27FC236}">
                <a16:creationId xmlns:a16="http://schemas.microsoft.com/office/drawing/2014/main" id="{F0EBAB1C-1847-9411-54D0-03905AD23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908719" y="-390915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42">
            <a:extLst>
              <a:ext uri="{FF2B5EF4-FFF2-40B4-BE49-F238E27FC236}">
                <a16:creationId xmlns:a16="http://schemas.microsoft.com/office/drawing/2014/main" id="{EDB36DD8-1F8D-B2ED-D3AA-03C1369B1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136696" y="-368117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44">
            <a:extLst>
              <a:ext uri="{FF2B5EF4-FFF2-40B4-BE49-F238E27FC236}">
                <a16:creationId xmlns:a16="http://schemas.microsoft.com/office/drawing/2014/main" id="{9C5D6559-8034-3901-5F7F-A815C4DBD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 y="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46">
            <a:extLst>
              <a:ext uri="{FF2B5EF4-FFF2-40B4-BE49-F238E27FC236}">
                <a16:creationId xmlns:a16="http://schemas.microsoft.com/office/drawing/2014/main" id="{ADC97F7F-5A3F-0D00-BB02-D02AA6F7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508972">
            <a:off x="5945431" y="-100936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標題 1">
            <a:extLst>
              <a:ext uri="{FF2B5EF4-FFF2-40B4-BE49-F238E27FC236}">
                <a16:creationId xmlns:a16="http://schemas.microsoft.com/office/drawing/2014/main" id="{571D9372-3198-890F-37CA-1C7692FE35CA}"/>
              </a:ext>
            </a:extLst>
          </p:cNvPr>
          <p:cNvSpPr txBox="1">
            <a:spLocks/>
          </p:cNvSpPr>
          <p:nvPr/>
        </p:nvSpPr>
        <p:spPr>
          <a:xfrm>
            <a:off x="1314824" y="757796"/>
            <a:ext cx="10053763" cy="29284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4800">
                <a:solidFill>
                  <a:srgbClr val="FFFFFF"/>
                </a:solidFill>
              </a:rPr>
              <a:t>DDML-Ridge</a:t>
            </a:r>
          </a:p>
        </p:txBody>
      </p:sp>
      <p:sp>
        <p:nvSpPr>
          <p:cNvPr id="19" name="標題 1">
            <a:extLst>
              <a:ext uri="{FF2B5EF4-FFF2-40B4-BE49-F238E27FC236}">
                <a16:creationId xmlns:a16="http://schemas.microsoft.com/office/drawing/2014/main" id="{BA5620D5-83C1-21B1-AF90-77733CC8F9A5}"/>
              </a:ext>
            </a:extLst>
          </p:cNvPr>
          <p:cNvSpPr txBox="1">
            <a:spLocks/>
          </p:cNvSpPr>
          <p:nvPr/>
        </p:nvSpPr>
        <p:spPr>
          <a:xfrm>
            <a:off x="1350682" y="4893514"/>
            <a:ext cx="10005951" cy="1458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endParaRPr lang="en-US" altLang="zh-TW" sz="2400" kern="1200">
              <a:solidFill>
                <a:schemeClr val="tx1"/>
              </a:solidFill>
              <a:latin typeface="+mn-lt"/>
              <a:ea typeface="+mn-ea"/>
              <a:cs typeface="+mn-cs"/>
            </a:endParaRPr>
          </a:p>
        </p:txBody>
      </p:sp>
    </p:spTree>
    <p:extLst>
      <p:ext uri="{BB962C8B-B14F-4D97-AF65-F5344CB8AC3E}">
        <p14:creationId xmlns:p14="http://schemas.microsoft.com/office/powerpoint/2010/main" val="102508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18"/>
                                        </p:tgtEl>
                                        <p:attrNameLst>
                                          <p:attrName>style.visibility</p:attrName>
                                        </p:attrNameLst>
                                      </p:cBhvr>
                                      <p:to>
                                        <p:strVal val="visible"/>
                                      </p:to>
                                    </p:set>
                                    <p:animEffect transition="in" filter="fade">
                                      <p:cBhvr>
                                        <p:cTn id="10" dur="7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F6F6FE-2F42-F5E8-7371-C3ABBCE7538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A666A79-83C1-B8A7-D5C2-E19CA7899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6F70F8EC-74FD-69FA-ABF6-A5501A70C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BA5DDA-826B-EF48-DC2F-F3D0F711E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035081B-E98D-CD61-67F4-3A01D8B83B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2C80A26-AD5D-D3E8-B73D-632B062E2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字方塊 8">
            <a:extLst>
              <a:ext uri="{FF2B5EF4-FFF2-40B4-BE49-F238E27FC236}">
                <a16:creationId xmlns:a16="http://schemas.microsoft.com/office/drawing/2014/main" id="{CC2621C0-7528-EB7B-6ADC-3DC9BBCD7932}"/>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TW" sz="2800">
                <a:solidFill>
                  <a:srgbClr val="FFFFFF"/>
                </a:solidFill>
                <a:ea typeface="新細明體"/>
              </a:rPr>
              <a:t>Methodology ( DDML-Ridge) </a:t>
            </a:r>
            <a:endParaRPr lang="en-US" altLang="zh-TW" sz="2800">
              <a:solidFill>
                <a:srgbClr val="FFFFFF"/>
              </a:solidFill>
              <a:latin typeface="+mj-lt"/>
              <a:ea typeface="+mj-ea"/>
              <a:cs typeface="+mj-cs"/>
            </a:endParaRPr>
          </a:p>
        </p:txBody>
      </p:sp>
      <p:pic>
        <p:nvPicPr>
          <p:cNvPr id="7" name="圖片 6" descr="一張含有 文字, 字型, 白色, 代數 的圖片&#10;&#10;AI 產生的內容可能不正確。">
            <a:extLst>
              <a:ext uri="{FF2B5EF4-FFF2-40B4-BE49-F238E27FC236}">
                <a16:creationId xmlns:a16="http://schemas.microsoft.com/office/drawing/2014/main" id="{736CA7CC-9A7F-7584-75DE-110E5BDBC136}"/>
              </a:ext>
            </a:extLst>
          </p:cNvPr>
          <p:cNvPicPr>
            <a:picLocks noChangeAspect="1"/>
          </p:cNvPicPr>
          <p:nvPr/>
        </p:nvPicPr>
        <p:blipFill>
          <a:blip r:embed="rId3"/>
          <a:stretch>
            <a:fillRect/>
          </a:stretch>
        </p:blipFill>
        <p:spPr>
          <a:xfrm>
            <a:off x="83940" y="4281972"/>
            <a:ext cx="5644197" cy="1890805"/>
          </a:xfrm>
          <a:prstGeom prst="rect">
            <a:avLst/>
          </a:prstGeom>
        </p:spPr>
      </p:pic>
      <p:pic>
        <p:nvPicPr>
          <p:cNvPr id="3" name="圖片 13" descr="一張含有 文字, 字型, 白色, 設計 的圖片&#10;&#10;AI 產生的內容可能不正確。">
            <a:extLst>
              <a:ext uri="{FF2B5EF4-FFF2-40B4-BE49-F238E27FC236}">
                <a16:creationId xmlns:a16="http://schemas.microsoft.com/office/drawing/2014/main" id="{D0AA2601-E8B2-3CE3-20A2-748DDAC8F313}"/>
              </a:ext>
            </a:extLst>
          </p:cNvPr>
          <p:cNvPicPr>
            <a:picLocks noChangeAspect="1"/>
          </p:cNvPicPr>
          <p:nvPr/>
        </p:nvPicPr>
        <p:blipFill>
          <a:blip r:embed="rId4"/>
          <a:stretch>
            <a:fillRect/>
          </a:stretch>
        </p:blipFill>
        <p:spPr>
          <a:xfrm>
            <a:off x="486170" y="2302391"/>
            <a:ext cx="5131088" cy="1821536"/>
          </a:xfrm>
          <a:prstGeom prst="rect">
            <a:avLst/>
          </a:prstGeom>
        </p:spPr>
      </p:pic>
      <p:pic>
        <p:nvPicPr>
          <p:cNvPr id="4" name="圖片 15" descr="一張含有 文字, 螢幕擷取畫面, 字型, 文件 的圖片&#10;&#10;AI 產生的內容可能不正確。">
            <a:extLst>
              <a:ext uri="{FF2B5EF4-FFF2-40B4-BE49-F238E27FC236}">
                <a16:creationId xmlns:a16="http://schemas.microsoft.com/office/drawing/2014/main" id="{8F556560-2F93-5765-DB6C-6F3BFE099EDB}"/>
              </a:ext>
            </a:extLst>
          </p:cNvPr>
          <p:cNvPicPr>
            <a:picLocks noChangeAspect="1"/>
          </p:cNvPicPr>
          <p:nvPr/>
        </p:nvPicPr>
        <p:blipFill>
          <a:blip r:embed="rId5"/>
          <a:srcRect b="3436"/>
          <a:stretch/>
        </p:blipFill>
        <p:spPr>
          <a:xfrm>
            <a:off x="5727483" y="2398456"/>
            <a:ext cx="6208616" cy="3447289"/>
          </a:xfrm>
          <a:prstGeom prst="rect">
            <a:avLst/>
          </a:prstGeom>
        </p:spPr>
      </p:pic>
    </p:spTree>
    <p:extLst>
      <p:ext uri="{BB962C8B-B14F-4D97-AF65-F5344CB8AC3E}">
        <p14:creationId xmlns:p14="http://schemas.microsoft.com/office/powerpoint/2010/main" val="1039008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0BF560-44BE-4E4D-24D3-9C67C830EDA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C043719-F76B-E59B-1B53-9F0DA4106E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7EF4C8DF-C794-8E27-768D-8EF90B963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9E675EE-8580-3712-AD46-2EEAED1E0B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E407CF5-4184-8136-7596-6B76F445C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6A96DC9-33CE-143E-F117-E6D41590ED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字方塊 8">
            <a:extLst>
              <a:ext uri="{FF2B5EF4-FFF2-40B4-BE49-F238E27FC236}">
                <a16:creationId xmlns:a16="http://schemas.microsoft.com/office/drawing/2014/main" id="{5C094660-88F4-A939-7170-211F0FC0ADD0}"/>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TW" sz="2800">
                <a:solidFill>
                  <a:srgbClr val="FFFFFF"/>
                </a:solidFill>
                <a:latin typeface="+mj-lt"/>
                <a:ea typeface="+mj-ea"/>
                <a:cs typeface="+mj-cs"/>
              </a:rPr>
              <a:t>Result – liberal </a:t>
            </a:r>
          </a:p>
        </p:txBody>
      </p:sp>
      <p:graphicFrame>
        <p:nvGraphicFramePr>
          <p:cNvPr id="2" name="表格 1">
            <a:extLst>
              <a:ext uri="{FF2B5EF4-FFF2-40B4-BE49-F238E27FC236}">
                <a16:creationId xmlns:a16="http://schemas.microsoft.com/office/drawing/2014/main" id="{4D110029-74B6-15BF-580C-05E6FD32C263}"/>
              </a:ext>
            </a:extLst>
          </p:cNvPr>
          <p:cNvGraphicFramePr>
            <a:graphicFrameLocks noGrp="1"/>
          </p:cNvGraphicFramePr>
          <p:nvPr>
            <p:extLst>
              <p:ext uri="{D42A27DB-BD31-4B8C-83A1-F6EECF244321}">
                <p14:modId xmlns:p14="http://schemas.microsoft.com/office/powerpoint/2010/main" val="1029819316"/>
              </p:ext>
            </p:extLst>
          </p:nvPr>
        </p:nvGraphicFramePr>
        <p:xfrm>
          <a:off x="1539969" y="2178762"/>
          <a:ext cx="9490894" cy="3886229"/>
        </p:xfrm>
        <a:graphic>
          <a:graphicData uri="http://schemas.openxmlformats.org/drawingml/2006/table">
            <a:tbl>
              <a:tblPr firstRow="1" bandRow="1"/>
              <a:tblGrid>
                <a:gridCol w="1717772">
                  <a:extLst>
                    <a:ext uri="{9D8B030D-6E8A-4147-A177-3AD203B41FA5}">
                      <a16:colId xmlns:a16="http://schemas.microsoft.com/office/drawing/2014/main" val="3939680848"/>
                    </a:ext>
                  </a:extLst>
                </a:gridCol>
                <a:gridCol w="1322466">
                  <a:extLst>
                    <a:ext uri="{9D8B030D-6E8A-4147-A177-3AD203B41FA5}">
                      <a16:colId xmlns:a16="http://schemas.microsoft.com/office/drawing/2014/main" val="2923775872"/>
                    </a:ext>
                  </a:extLst>
                </a:gridCol>
                <a:gridCol w="1212511">
                  <a:extLst>
                    <a:ext uri="{9D8B030D-6E8A-4147-A177-3AD203B41FA5}">
                      <a16:colId xmlns:a16="http://schemas.microsoft.com/office/drawing/2014/main" val="1904857616"/>
                    </a:ext>
                  </a:extLst>
                </a:gridCol>
                <a:gridCol w="1357593">
                  <a:extLst>
                    <a:ext uri="{9D8B030D-6E8A-4147-A177-3AD203B41FA5}">
                      <a16:colId xmlns:a16="http://schemas.microsoft.com/office/drawing/2014/main" val="10254321"/>
                    </a:ext>
                  </a:extLst>
                </a:gridCol>
                <a:gridCol w="1274503">
                  <a:extLst>
                    <a:ext uri="{9D8B030D-6E8A-4147-A177-3AD203B41FA5}">
                      <a16:colId xmlns:a16="http://schemas.microsoft.com/office/drawing/2014/main" val="206516369"/>
                    </a:ext>
                  </a:extLst>
                </a:gridCol>
                <a:gridCol w="1035950">
                  <a:extLst>
                    <a:ext uri="{9D8B030D-6E8A-4147-A177-3AD203B41FA5}">
                      <a16:colId xmlns:a16="http://schemas.microsoft.com/office/drawing/2014/main" val="1187759848"/>
                    </a:ext>
                  </a:extLst>
                </a:gridCol>
                <a:gridCol w="1570099">
                  <a:extLst>
                    <a:ext uri="{9D8B030D-6E8A-4147-A177-3AD203B41FA5}">
                      <a16:colId xmlns:a16="http://schemas.microsoft.com/office/drawing/2014/main" val="403418359"/>
                    </a:ext>
                  </a:extLst>
                </a:gridCol>
              </a:tblGrid>
              <a:tr h="390235">
                <a:tc>
                  <a:txBody>
                    <a:bodyPr/>
                    <a:lstStyle/>
                    <a:p>
                      <a:pPr marL="0" algn="ctr" defTabSz="914400" rtl="0" eaLnBrk="1" fontAlgn="t" latinLnBrk="0" hangingPunct="1"/>
                      <a:r>
                        <a:rPr lang="en-US" sz="1400" b="1" i="0" u="none" strike="noStrike" kern="1200">
                          <a:solidFill>
                            <a:srgbClr val="000000"/>
                          </a:solidFill>
                          <a:effectLst/>
                          <a:latin typeface="新細明體" panose="02020500000000000000" pitchFamily="18" charset="-120"/>
                          <a:ea typeface="新細明體" panose="02020500000000000000" pitchFamily="18" charset="-120"/>
                          <a:cs typeface="+mn-cs"/>
                        </a:rPr>
                        <a:t>Method</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fontAlgn="t" latinLnBrk="0" hangingPunct="1"/>
                      <a:r>
                        <a:rPr lang="en-US" sz="1400" b="1" i="0" u="none" strike="noStrike" kern="1200">
                          <a:solidFill>
                            <a:srgbClr val="000000"/>
                          </a:solidFill>
                          <a:effectLst/>
                          <a:latin typeface="新細明體" panose="02020500000000000000" pitchFamily="18" charset="-120"/>
                          <a:ea typeface="新細明體" panose="02020500000000000000" pitchFamily="18" charset="-120"/>
                          <a:cs typeface="+mn-cs"/>
                        </a:rPr>
                        <a:t>Treatment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fontAlgn="t" latinLnBrk="0" hangingPunct="1"/>
                      <a:r>
                        <a:rPr lang="en-US" sz="1400" b="1" i="0" u="none" strike="noStrike" kern="1200">
                          <a:solidFill>
                            <a:srgbClr val="000000"/>
                          </a:solidFill>
                          <a:effectLst/>
                          <a:latin typeface="新細明體" panose="02020500000000000000" pitchFamily="18" charset="-120"/>
                          <a:ea typeface="新細明體" panose="02020500000000000000" pitchFamily="18" charset="-120"/>
                          <a:cs typeface="+mn-cs"/>
                        </a:rPr>
                        <a:t>Estimate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fontAlgn="t" latinLnBrk="0" hangingPunct="1"/>
                      <a:r>
                        <a:rPr lang="en-US" sz="1400" b="1" i="0" u="none" strike="noStrike" kern="1200">
                          <a:solidFill>
                            <a:srgbClr val="000000"/>
                          </a:solidFill>
                          <a:effectLst/>
                          <a:latin typeface="新細明體" panose="02020500000000000000" pitchFamily="18" charset="-120"/>
                          <a:ea typeface="新細明體" panose="02020500000000000000" pitchFamily="18" charset="-120"/>
                          <a:cs typeface="+mn-cs"/>
                        </a:rPr>
                        <a:t>Std. Error</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fontAlgn="t" latinLnBrk="0" hangingPunct="1"/>
                      <a:r>
                        <a:rPr lang="en-US" sz="1400" b="1" i="0" u="none" strike="noStrike" kern="1200">
                          <a:solidFill>
                            <a:srgbClr val="000000"/>
                          </a:solidFill>
                          <a:effectLst/>
                          <a:latin typeface="新細明體" panose="02020500000000000000" pitchFamily="18" charset="-120"/>
                          <a:ea typeface="新細明體" panose="02020500000000000000" pitchFamily="18" charset="-120"/>
                          <a:cs typeface="+mn-cs"/>
                        </a:rPr>
                        <a:t>t-value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fontAlgn="t" latinLnBrk="0" hangingPunct="1"/>
                      <a:r>
                        <a:rPr lang="en-US" sz="1400" b="1" i="0" u="none" strike="noStrike" kern="1200">
                          <a:solidFill>
                            <a:srgbClr val="000000"/>
                          </a:solidFill>
                          <a:effectLst/>
                          <a:latin typeface="新細明體" panose="02020500000000000000" pitchFamily="18" charset="-120"/>
                          <a:ea typeface="新細明體" panose="02020500000000000000" pitchFamily="18" charset="-120"/>
                          <a:cs typeface="+mn-cs"/>
                        </a:rPr>
                        <a:t>p-value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fontAlgn="t" latinLnBrk="0" hangingPunct="1"/>
                      <a:r>
                        <a:rPr lang="en-US" sz="1400" b="1" i="0" u="none" strike="noStrike" kern="1200">
                          <a:solidFill>
                            <a:srgbClr val="000000"/>
                          </a:solidFill>
                          <a:effectLst/>
                          <a:latin typeface="新細明體" panose="02020500000000000000" pitchFamily="18" charset="-120"/>
                          <a:ea typeface="新細明體" panose="02020500000000000000" pitchFamily="18" charset="-120"/>
                          <a:cs typeface="+mn-cs"/>
                        </a:rPr>
                        <a:t>Significance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62437315"/>
                  </a:ext>
                </a:extLst>
              </a:tr>
              <a:tr h="813190">
                <a:tc>
                  <a:txBody>
                    <a:bodyPr/>
                    <a:lstStyle/>
                    <a:p>
                      <a:pPr marL="0" algn="ctr" defTabSz="914400" rtl="0" eaLnBrk="1" fontAlgn="b" latinLnBrk="0" hangingPunct="1"/>
                      <a:r>
                        <a:rPr lang="en-US" sz="1800" b="0" i="0" u="none" strike="noStrike" kern="1200">
                          <a:solidFill>
                            <a:srgbClr val="000000"/>
                          </a:solidFill>
                          <a:effectLst/>
                          <a:latin typeface="新細明體" panose="02020500000000000000" pitchFamily="18" charset="-120"/>
                          <a:ea typeface="新細明體" panose="02020500000000000000" pitchFamily="18" charset="-120"/>
                          <a:cs typeface="+mn-cs"/>
                        </a:rPr>
                        <a:t>DDML -  Lasso</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sz="1800" b="0" i="0" u="none" strike="noStrike" kern="1200">
                          <a:solidFill>
                            <a:srgbClr val="000000"/>
                          </a:solidFill>
                          <a:effectLst/>
                          <a:latin typeface="新細明體" panose="02020500000000000000" pitchFamily="18" charset="-120"/>
                          <a:ea typeface="新細明體" panose="02020500000000000000" pitchFamily="18" charset="-120"/>
                          <a:cs typeface="+mn-cs"/>
                        </a:rPr>
                        <a:t>liberal</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0.18670</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0.02835</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6.586</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4.51e-11</a:t>
                      </a:r>
                      <a:endParaRPr lang="en-US" sz="1800" b="0" i="0" u="none" strike="noStrike" kern="1200">
                        <a:solidFill>
                          <a:srgbClr val="000000"/>
                        </a:solidFill>
                        <a:effectLst/>
                        <a:latin typeface="新細明體" panose="02020500000000000000" pitchFamily="18" charset="-120"/>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sz="1800" b="0" i="0" u="none" strike="noStrike" kern="1200">
                          <a:solidFill>
                            <a:srgbClr val="000000"/>
                          </a:solidFill>
                          <a:effectLst/>
                          <a:latin typeface="新細明體" panose="02020500000000000000" pitchFamily="18" charset="-120"/>
                          <a:ea typeface="新細明體" panose="02020500000000000000" pitchFamily="18" charset="-120"/>
                          <a:cs typeface="+mn-cs"/>
                        </a:rPr>
                        <a:t>*** (highly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8848472"/>
                  </a:ext>
                </a:extLst>
              </a:tr>
              <a:tr h="927220">
                <a:tc>
                  <a:txBody>
                    <a:bodyPr/>
                    <a:lstStyle/>
                    <a:p>
                      <a:pPr marL="0" algn="ctr" defTabSz="914400" rtl="0" eaLnBrk="1" fontAlgn="b" latinLnBrk="0" hangingPunct="1"/>
                      <a:r>
                        <a:rPr lang="en-US" sz="1800" b="0" i="0" u="none" strike="noStrike" kern="1200">
                          <a:solidFill>
                            <a:srgbClr val="000000"/>
                          </a:solidFill>
                          <a:effectLst/>
                          <a:latin typeface="新細明體" panose="02020500000000000000" pitchFamily="18" charset="-120"/>
                          <a:ea typeface="新細明體" panose="02020500000000000000" pitchFamily="18" charset="-120"/>
                          <a:cs typeface="+mn-cs"/>
                        </a:rPr>
                        <a:t>OLS</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800" b="0" i="0" u="none" strike="noStrike" kern="1200">
                          <a:solidFill>
                            <a:srgbClr val="000000"/>
                          </a:solidFill>
                          <a:effectLst/>
                          <a:latin typeface="新細明體" panose="02020500000000000000" pitchFamily="18" charset="-120"/>
                          <a:ea typeface="新細明體" panose="02020500000000000000" pitchFamily="18" charset="-120"/>
                          <a:cs typeface="+mn-cs"/>
                        </a:rPr>
                        <a:t>liberal</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0.1934</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0.02651</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7.297</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3.49e-13</a:t>
                      </a:r>
                      <a:endParaRPr lang="en-US" altLang="zh-CN" sz="1800" b="0" i="0" u="none" strike="noStrike" kern="1200">
                        <a:solidFill>
                          <a:srgbClr val="000000"/>
                        </a:solidFill>
                        <a:effectLst/>
                        <a:latin typeface="新細明體" panose="02020500000000000000" pitchFamily="18" charset="-120"/>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800" b="0" i="0" u="none" strike="noStrike" kern="1200">
                          <a:solidFill>
                            <a:srgbClr val="000000"/>
                          </a:solidFill>
                          <a:effectLst/>
                          <a:latin typeface="新細明體" panose="02020500000000000000" pitchFamily="18" charset="-120"/>
                          <a:ea typeface="新細明體" panose="02020500000000000000" pitchFamily="18" charset="-120"/>
                          <a:cs typeface="+mn-cs"/>
                        </a:rPr>
                        <a:t>*** (Highly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8153310"/>
                  </a:ext>
                </a:extLst>
              </a:tr>
              <a:tr h="927220">
                <a:tc>
                  <a:txBody>
                    <a:bodyPr/>
                    <a:lstStyle/>
                    <a:p>
                      <a:pPr marL="0" algn="ctr" defTabSz="914400" rtl="0" eaLnBrk="1" fontAlgn="b" latinLnBrk="0" hangingPunct="1"/>
                      <a:r>
                        <a:rPr lang="en-US" sz="1800" b="0" i="0" u="none" strike="noStrike" kern="1200">
                          <a:solidFill>
                            <a:srgbClr val="000000"/>
                          </a:solidFill>
                          <a:effectLst/>
                          <a:latin typeface="新細明體" panose="02020500000000000000" pitchFamily="18" charset="-120"/>
                          <a:ea typeface="新細明體" panose="02020500000000000000" pitchFamily="18" charset="-120"/>
                          <a:cs typeface="+mn-cs"/>
                        </a:rPr>
                        <a:t>DDML- Random Forest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800" b="0" i="0" u="none" strike="noStrike" kern="1200">
                          <a:solidFill>
                            <a:srgbClr val="000000"/>
                          </a:solidFill>
                          <a:effectLst/>
                          <a:latin typeface="新細明體" panose="02020500000000000000" pitchFamily="18" charset="-120"/>
                          <a:ea typeface="新細明體" panose="02020500000000000000" pitchFamily="18" charset="-120"/>
                          <a:cs typeface="+mn-cs"/>
                        </a:rPr>
                        <a:t>liberal</a:t>
                      </a:r>
                    </a:p>
                    <a:p>
                      <a:pPr marL="0" algn="ctr" defTabSz="914400" rtl="0" eaLnBrk="1" fontAlgn="b" latinLnBrk="0" hangingPunct="1"/>
                      <a:endParaRPr lang="en-US" sz="18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0.12092 </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0.03715</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3.255</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0.00114</a:t>
                      </a:r>
                      <a:endParaRPr lang="en-US" sz="1800" b="0" i="0" u="none" strike="noStrike" kern="1200">
                        <a:solidFill>
                          <a:srgbClr val="000000"/>
                        </a:solidFill>
                        <a:effectLst/>
                        <a:latin typeface="新細明體" panose="02020500000000000000" pitchFamily="18" charset="-120"/>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1800" b="0" i="0" u="none" strike="noStrike" kern="1200">
                          <a:solidFill>
                            <a:srgbClr val="000000"/>
                          </a:solidFill>
                          <a:effectLst/>
                          <a:latin typeface="新細明體" panose="02020500000000000000" pitchFamily="18" charset="-120"/>
                          <a:ea typeface="+mn-ea"/>
                          <a:cs typeface="+mn-cs"/>
                        </a:rPr>
                        <a:t>** (Very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8572809"/>
                  </a:ext>
                </a:extLst>
              </a:tr>
              <a:tr h="813190">
                <a:tc>
                  <a:txBody>
                    <a:bodyPr/>
                    <a:lstStyle/>
                    <a:p>
                      <a:pPr marL="0" algn="ctr" defTabSz="914400" rtl="0" eaLnBrk="1" fontAlgn="b" latinLnBrk="0" hangingPunct="1"/>
                      <a:r>
                        <a:rPr lang="en-US" sz="1800" b="0" i="0" u="none" strike="noStrike" kern="1200">
                          <a:solidFill>
                            <a:srgbClr val="000000"/>
                          </a:solidFill>
                          <a:effectLst/>
                          <a:latin typeface="新細明體" panose="02020500000000000000" pitchFamily="18" charset="-120"/>
                          <a:ea typeface="新細明體" panose="02020500000000000000" pitchFamily="18" charset="-120"/>
                          <a:cs typeface="+mn-cs"/>
                        </a:rPr>
                        <a:t>DDML-Ridge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800" b="0" i="0" u="none" strike="noStrike" kern="1200">
                          <a:solidFill>
                            <a:srgbClr val="000000"/>
                          </a:solidFill>
                          <a:effectLst/>
                          <a:latin typeface="新細明體" panose="02020500000000000000" pitchFamily="18" charset="-120"/>
                          <a:ea typeface="新細明體" panose="02020500000000000000" pitchFamily="18" charset="-120"/>
                          <a:cs typeface="+mn-cs"/>
                        </a:rPr>
                        <a:t>liberal</a:t>
                      </a:r>
                    </a:p>
                    <a:p>
                      <a:pPr marL="0" algn="ctr" defTabSz="914400" rtl="0" eaLnBrk="1" fontAlgn="b" latinLnBrk="0" hangingPunct="1"/>
                      <a:endParaRPr lang="en-US" sz="18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0.19900</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0.02791</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7.131</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9.97e-13</a:t>
                      </a:r>
                      <a:endParaRPr lang="en-US" sz="1800" b="0" i="0" u="none" strike="noStrike" kern="1200">
                        <a:solidFill>
                          <a:srgbClr val="000000"/>
                        </a:solidFill>
                        <a:effectLst/>
                        <a:latin typeface="新細明體" panose="02020500000000000000" pitchFamily="18" charset="-120"/>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新細明體" panose="02020500000000000000" pitchFamily="18" charset="-120"/>
                          <a:cs typeface="+mn-cs"/>
                        </a:rPr>
                        <a:t>*** (highly significant)</a:t>
                      </a:r>
                    </a:p>
                    <a:p>
                      <a:pPr marL="0" algn="ctr" defTabSz="914400" rtl="0" eaLnBrk="1" fontAlgn="b" latinLnBrk="0" hangingPunct="1"/>
                      <a:endParaRPr lang="en-US" sz="18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5676312"/>
                  </a:ext>
                </a:extLst>
              </a:tr>
            </a:tbl>
          </a:graphicData>
        </a:graphic>
      </p:graphicFrame>
    </p:spTree>
    <p:extLst>
      <p:ext uri="{BB962C8B-B14F-4D97-AF65-F5344CB8AC3E}">
        <p14:creationId xmlns:p14="http://schemas.microsoft.com/office/powerpoint/2010/main" val="293860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3D7E61-8C64-50B8-F01F-BDD2385C724D}"/>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3D584AB-DD97-954B-0F81-6601E2860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C6C437E3-2608-7B59-FA24-9F7AA1863E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7A55D88-75D3-7D36-26E8-D247E242F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6949EBA-40D9-CE18-D74A-FB61531DCE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BDC6357-07BD-8920-195D-9B0D4DC20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字方塊 8">
            <a:extLst>
              <a:ext uri="{FF2B5EF4-FFF2-40B4-BE49-F238E27FC236}">
                <a16:creationId xmlns:a16="http://schemas.microsoft.com/office/drawing/2014/main" id="{EC4CEDC8-3564-ED3B-76B4-9BEC48F2EA12}"/>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TW" sz="2800">
                <a:solidFill>
                  <a:srgbClr val="FFFFFF"/>
                </a:solidFill>
                <a:latin typeface="+mj-lt"/>
                <a:ea typeface="+mj-ea"/>
                <a:cs typeface="+mj-cs"/>
              </a:rPr>
              <a:t>Result – Conservative</a:t>
            </a:r>
          </a:p>
        </p:txBody>
      </p:sp>
      <p:graphicFrame>
        <p:nvGraphicFramePr>
          <p:cNvPr id="3" name="表格 2">
            <a:extLst>
              <a:ext uri="{FF2B5EF4-FFF2-40B4-BE49-F238E27FC236}">
                <a16:creationId xmlns:a16="http://schemas.microsoft.com/office/drawing/2014/main" id="{390F3F65-76A0-FC1C-E416-3D207F0B132C}"/>
              </a:ext>
            </a:extLst>
          </p:cNvPr>
          <p:cNvGraphicFramePr>
            <a:graphicFrameLocks noGrp="1"/>
          </p:cNvGraphicFramePr>
          <p:nvPr>
            <p:extLst>
              <p:ext uri="{D42A27DB-BD31-4B8C-83A1-F6EECF244321}">
                <p14:modId xmlns:p14="http://schemas.microsoft.com/office/powerpoint/2010/main" val="3898704564"/>
              </p:ext>
            </p:extLst>
          </p:nvPr>
        </p:nvGraphicFramePr>
        <p:xfrm>
          <a:off x="1350554" y="2161184"/>
          <a:ext cx="9490892" cy="4112079"/>
        </p:xfrm>
        <a:graphic>
          <a:graphicData uri="http://schemas.openxmlformats.org/drawingml/2006/table">
            <a:tbl>
              <a:tblPr firstRow="1" bandRow="1"/>
              <a:tblGrid>
                <a:gridCol w="1816136">
                  <a:extLst>
                    <a:ext uri="{9D8B030D-6E8A-4147-A177-3AD203B41FA5}">
                      <a16:colId xmlns:a16="http://schemas.microsoft.com/office/drawing/2014/main" val="3644349322"/>
                    </a:ext>
                  </a:extLst>
                </a:gridCol>
                <a:gridCol w="1816136">
                  <a:extLst>
                    <a:ext uri="{9D8B030D-6E8A-4147-A177-3AD203B41FA5}">
                      <a16:colId xmlns:a16="http://schemas.microsoft.com/office/drawing/2014/main" val="2923775872"/>
                    </a:ext>
                  </a:extLst>
                </a:gridCol>
                <a:gridCol w="1340190">
                  <a:extLst>
                    <a:ext uri="{9D8B030D-6E8A-4147-A177-3AD203B41FA5}">
                      <a16:colId xmlns:a16="http://schemas.microsoft.com/office/drawing/2014/main" val="1904857616"/>
                    </a:ext>
                  </a:extLst>
                </a:gridCol>
                <a:gridCol w="1322230">
                  <a:extLst>
                    <a:ext uri="{9D8B030D-6E8A-4147-A177-3AD203B41FA5}">
                      <a16:colId xmlns:a16="http://schemas.microsoft.com/office/drawing/2014/main" val="10254321"/>
                    </a:ext>
                  </a:extLst>
                </a:gridCol>
                <a:gridCol w="909148">
                  <a:extLst>
                    <a:ext uri="{9D8B030D-6E8A-4147-A177-3AD203B41FA5}">
                      <a16:colId xmlns:a16="http://schemas.microsoft.com/office/drawing/2014/main" val="206516369"/>
                    </a:ext>
                  </a:extLst>
                </a:gridCol>
                <a:gridCol w="909145">
                  <a:extLst>
                    <a:ext uri="{9D8B030D-6E8A-4147-A177-3AD203B41FA5}">
                      <a16:colId xmlns:a16="http://schemas.microsoft.com/office/drawing/2014/main" val="1187759848"/>
                    </a:ext>
                  </a:extLst>
                </a:gridCol>
                <a:gridCol w="1377907">
                  <a:extLst>
                    <a:ext uri="{9D8B030D-6E8A-4147-A177-3AD203B41FA5}">
                      <a16:colId xmlns:a16="http://schemas.microsoft.com/office/drawing/2014/main" val="403418359"/>
                    </a:ext>
                  </a:extLst>
                </a:gridCol>
              </a:tblGrid>
              <a:tr h="784817">
                <a:tc>
                  <a:txBody>
                    <a:bodyPr/>
                    <a:lstStyle/>
                    <a:p>
                      <a:pPr algn="ctr" fontAlgn="t"/>
                      <a:r>
                        <a:rPr lang="en-US" sz="1400" b="1" i="0" u="none" strike="noStrike">
                          <a:solidFill>
                            <a:srgbClr val="000000"/>
                          </a:solidFill>
                          <a:effectLst/>
                          <a:latin typeface="新細明體" panose="02020500000000000000" pitchFamily="18" charset="-120"/>
                          <a:ea typeface="新細明體" panose="02020500000000000000" pitchFamily="18" charset="-120"/>
                        </a:rPr>
                        <a:t>Method</a:t>
                      </a: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400" b="1" i="0" u="none" strike="noStrike">
                          <a:solidFill>
                            <a:srgbClr val="000000"/>
                          </a:solidFill>
                          <a:effectLst/>
                          <a:latin typeface="新細明體" panose="02020500000000000000" pitchFamily="18" charset="-120"/>
                          <a:ea typeface="新細明體" panose="02020500000000000000" pitchFamily="18" charset="-120"/>
                        </a:rPr>
                        <a:t>Treatment</a:t>
                      </a: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400" b="1" i="0" u="none" strike="noStrike">
                          <a:solidFill>
                            <a:srgbClr val="000000"/>
                          </a:solidFill>
                          <a:effectLst/>
                          <a:latin typeface="新細明體" panose="02020500000000000000" pitchFamily="18" charset="-120"/>
                          <a:ea typeface="新細明體" panose="02020500000000000000" pitchFamily="18" charset="-120"/>
                        </a:rPr>
                        <a:t>Estimate</a:t>
                      </a: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400" b="1" i="0" u="none" strike="noStrike">
                          <a:solidFill>
                            <a:srgbClr val="000000"/>
                          </a:solidFill>
                          <a:effectLst/>
                          <a:latin typeface="新細明體" panose="02020500000000000000" pitchFamily="18" charset="-120"/>
                          <a:ea typeface="新細明體" panose="02020500000000000000" pitchFamily="18" charset="-120"/>
                        </a:rPr>
                        <a:t>Std. Error</a:t>
                      </a: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400" b="1" i="0" u="none" strike="noStrike">
                          <a:solidFill>
                            <a:srgbClr val="000000"/>
                          </a:solidFill>
                          <a:effectLst/>
                          <a:latin typeface="新細明體" panose="02020500000000000000" pitchFamily="18" charset="-120"/>
                          <a:ea typeface="新細明體" panose="02020500000000000000" pitchFamily="18" charset="-120"/>
                        </a:rPr>
                        <a:t>t-value</a:t>
                      </a: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400" b="1" i="0" u="none" strike="noStrike">
                          <a:solidFill>
                            <a:srgbClr val="000000"/>
                          </a:solidFill>
                          <a:effectLst/>
                          <a:latin typeface="新細明體" panose="02020500000000000000" pitchFamily="18" charset="-120"/>
                          <a:ea typeface="新細明體" panose="02020500000000000000" pitchFamily="18" charset="-120"/>
                        </a:rPr>
                        <a:t>p-value</a:t>
                      </a: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400" b="1" i="0" u="none" strike="noStrike">
                          <a:solidFill>
                            <a:srgbClr val="000000"/>
                          </a:solidFill>
                          <a:effectLst/>
                          <a:latin typeface="新細明體" panose="02020500000000000000" pitchFamily="18" charset="-120"/>
                          <a:ea typeface="新細明體" panose="02020500000000000000" pitchFamily="18" charset="-120"/>
                        </a:rPr>
                        <a:t>Significance</a:t>
                      </a: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62437315"/>
                  </a:ext>
                </a:extLst>
              </a:tr>
              <a:tr h="813706">
                <a:tc>
                  <a:txBody>
                    <a:bodyPr/>
                    <a:lstStyle/>
                    <a:p>
                      <a:pPr algn="ctr" fontAlgn="b"/>
                      <a:r>
                        <a:rPr lang="en-US" sz="1800" b="0" i="0" u="none" strike="noStrike">
                          <a:solidFill>
                            <a:srgbClr val="000000"/>
                          </a:solidFill>
                          <a:effectLst/>
                          <a:latin typeface="新細明體" panose="02020500000000000000" pitchFamily="18" charset="-120"/>
                          <a:ea typeface="新細明體" panose="02020500000000000000" pitchFamily="18" charset="-120"/>
                        </a:rPr>
                        <a:t>DDML- Lasso</a:t>
                      </a: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kern="1200">
                          <a:solidFill>
                            <a:srgbClr val="000000"/>
                          </a:solidFill>
                          <a:effectLst/>
                          <a:latin typeface="新細明體" panose="02020500000000000000" pitchFamily="18" charset="-120"/>
                          <a:ea typeface="+mn-ea"/>
                          <a:cs typeface="+mn-cs"/>
                        </a:rPr>
                        <a:t>conservative</a:t>
                      </a: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-0.15582</a:t>
                      </a: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0.02866 </a:t>
                      </a: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-5.436</a:t>
                      </a: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5.44e-08</a:t>
                      </a: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 (highly significant)</a:t>
                      </a: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2325065"/>
                  </a:ext>
                </a:extLst>
              </a:tr>
              <a:tr h="837852">
                <a:tc>
                  <a:txBody>
                    <a:bodyPr/>
                    <a:lstStyle/>
                    <a:p>
                      <a:pPr algn="ctr" fontAlgn="b"/>
                      <a:r>
                        <a:rPr lang="en-US" sz="1800" b="0" i="0" u="none" strike="noStrike">
                          <a:solidFill>
                            <a:srgbClr val="000000"/>
                          </a:solidFill>
                          <a:effectLst/>
                          <a:latin typeface="新細明體" panose="02020500000000000000" pitchFamily="18" charset="-120"/>
                          <a:ea typeface="新細明體" panose="02020500000000000000" pitchFamily="18" charset="-120"/>
                        </a:rPr>
                        <a:t>OLS</a:t>
                      </a: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800" b="0" i="0" u="none" strike="noStrike" kern="1200">
                          <a:solidFill>
                            <a:srgbClr val="000000"/>
                          </a:solidFill>
                          <a:effectLst/>
                          <a:latin typeface="新細明體" panose="02020500000000000000" pitchFamily="18" charset="-120"/>
                          <a:ea typeface="+mn-ea"/>
                          <a:cs typeface="+mn-cs"/>
                        </a:rPr>
                        <a:t>conservative</a:t>
                      </a: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-0.15</a:t>
                      </a:r>
                    </a:p>
                    <a:p>
                      <a:pPr marL="0" marR="0" lvl="0" indent="0" algn="ctr" defTabSz="914400" rtl="0" eaLnBrk="1" fontAlgn="b" latinLnBrk="0" hangingPunct="1">
                        <a:lnSpc>
                          <a:spcPct val="100000"/>
                        </a:lnSpc>
                        <a:spcBef>
                          <a:spcPts val="0"/>
                        </a:spcBef>
                        <a:spcAft>
                          <a:spcPts val="0"/>
                        </a:spcAft>
                        <a:buClrTx/>
                        <a:buSzTx/>
                        <a:buFontTx/>
                        <a:buNone/>
                        <a:tabLst/>
                        <a:defRPr/>
                      </a:pPr>
                      <a:endParaRPr lang="en-US" altLang="zh-TW" sz="1800" b="0" i="0" u="none" strike="noStrike" kern="1200">
                        <a:solidFill>
                          <a:srgbClr val="000000"/>
                        </a:solidFill>
                        <a:effectLst/>
                        <a:latin typeface="新細明體" panose="02020500000000000000" pitchFamily="18" charset="-120"/>
                        <a:ea typeface="+mn-ea"/>
                        <a:cs typeface="+mn-cs"/>
                      </a:endParaRP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0.02618</a:t>
                      </a:r>
                    </a:p>
                    <a:p>
                      <a:pPr marL="0" marR="0" lvl="0" indent="0" algn="ctr" defTabSz="914400" rtl="0" eaLnBrk="1" fontAlgn="b" latinLnBrk="0" hangingPunct="1">
                        <a:lnSpc>
                          <a:spcPct val="100000"/>
                        </a:lnSpc>
                        <a:spcBef>
                          <a:spcPts val="0"/>
                        </a:spcBef>
                        <a:spcAft>
                          <a:spcPts val="0"/>
                        </a:spcAft>
                        <a:buClrTx/>
                        <a:buSzTx/>
                        <a:buFontTx/>
                        <a:buNone/>
                        <a:tabLst/>
                        <a:defRPr/>
                      </a:pPr>
                      <a:endParaRPr lang="en-US" altLang="zh-TW" sz="1800" b="0" i="0" u="none" strike="noStrike" kern="1200">
                        <a:solidFill>
                          <a:srgbClr val="000000"/>
                        </a:solidFill>
                        <a:effectLst/>
                        <a:latin typeface="新細明體" panose="02020500000000000000" pitchFamily="18" charset="-120"/>
                        <a:ea typeface="+mn-ea"/>
                        <a:cs typeface="+mn-cs"/>
                      </a:endParaRP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-5.729</a:t>
                      </a: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1.08e-08</a:t>
                      </a: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 (Highly significant)</a:t>
                      </a:r>
                    </a:p>
                    <a:p>
                      <a:pPr marL="0" marR="0" lvl="0" indent="0" algn="ctr" defTabSz="914400" rtl="0" eaLnBrk="1" fontAlgn="b" latinLnBrk="0" hangingPunct="1">
                        <a:lnSpc>
                          <a:spcPct val="100000"/>
                        </a:lnSpc>
                        <a:spcBef>
                          <a:spcPts val="0"/>
                        </a:spcBef>
                        <a:spcAft>
                          <a:spcPts val="0"/>
                        </a:spcAft>
                        <a:buClrTx/>
                        <a:buSzTx/>
                        <a:buFontTx/>
                        <a:buNone/>
                        <a:tabLst/>
                        <a:defRPr/>
                      </a:pPr>
                      <a:endParaRPr lang="en-US" altLang="zh-TW" sz="1800" b="0" i="0" u="none" strike="noStrike" kern="1200">
                        <a:solidFill>
                          <a:srgbClr val="000000"/>
                        </a:solidFill>
                        <a:effectLst/>
                        <a:latin typeface="新細明體" panose="02020500000000000000" pitchFamily="18" charset="-120"/>
                        <a:ea typeface="+mn-ea"/>
                        <a:cs typeface="+mn-cs"/>
                      </a:endParaRP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6651302"/>
                  </a:ext>
                </a:extLst>
              </a:tr>
              <a:tr h="837852">
                <a:tc>
                  <a:txBody>
                    <a:bodyPr/>
                    <a:lstStyle/>
                    <a:p>
                      <a:pPr algn="ctr" fontAlgn="b"/>
                      <a:r>
                        <a:rPr lang="en-US" sz="1800" b="0" i="0" u="none" strike="noStrike">
                          <a:solidFill>
                            <a:srgbClr val="000000"/>
                          </a:solidFill>
                          <a:effectLst/>
                          <a:latin typeface="新細明體"/>
                          <a:ea typeface="新細明體"/>
                        </a:rPr>
                        <a:t>DDML-Random forest</a:t>
                      </a:r>
                      <a:endParaRPr lang="en-US" sz="1800" b="0" i="0" u="none" strike="noStrike">
                        <a:solidFill>
                          <a:srgbClr val="000000"/>
                        </a:solidFill>
                        <a:effectLst/>
                        <a:latin typeface="新細明體" panose="02020500000000000000" pitchFamily="18" charset="-120"/>
                        <a:ea typeface="新細明體" panose="02020500000000000000" pitchFamily="18" charset="-120"/>
                      </a:endParaRP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Conservative</a:t>
                      </a:r>
                      <a:endParaRPr lang="en-US" altLang="zh-CN" sz="1800" b="0" i="0" u="none" strike="noStrike" kern="1200">
                        <a:solidFill>
                          <a:srgbClr val="000000"/>
                        </a:solidFill>
                        <a:effectLst/>
                        <a:latin typeface="新細明體" panose="02020500000000000000" pitchFamily="18" charset="-120"/>
                        <a:ea typeface="+mn-ea"/>
                        <a:cs typeface="+mn-cs"/>
                      </a:endParaRPr>
                    </a:p>
                    <a:p>
                      <a:pPr marL="0" marR="0" lvl="0" indent="0" algn="ctr" defTabSz="914400" rtl="0" eaLnBrk="1" fontAlgn="b" latinLnBrk="0" hangingPunct="1">
                        <a:lnSpc>
                          <a:spcPct val="100000"/>
                        </a:lnSpc>
                        <a:spcBef>
                          <a:spcPts val="0"/>
                        </a:spcBef>
                        <a:spcAft>
                          <a:spcPts val="0"/>
                        </a:spcAft>
                        <a:buClrTx/>
                        <a:buSzTx/>
                        <a:buFontTx/>
                        <a:buNone/>
                        <a:tabLst/>
                        <a:defRPr/>
                      </a:pPr>
                      <a:endParaRPr lang="en-US" sz="1800" b="0" i="0" u="none" strike="noStrike" kern="1200">
                        <a:solidFill>
                          <a:srgbClr val="000000"/>
                        </a:solidFill>
                        <a:effectLst/>
                        <a:latin typeface="新細明體" panose="02020500000000000000" pitchFamily="18" charset="-120"/>
                        <a:ea typeface="+mn-ea"/>
                        <a:cs typeface="+mn-cs"/>
                      </a:endParaRP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-0.07477</a:t>
                      </a: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0.04460</a:t>
                      </a: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-1.676</a:t>
                      </a: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0.0937</a:t>
                      </a: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fontAlgn="b">
                        <a:buFont typeface="Arial" panose="020B0604020202020204" pitchFamily="34" charset="0"/>
                        <a:buNone/>
                      </a:pPr>
                      <a:r>
                        <a:rPr lang="en-US" altLang="zh-TW" sz="1800">
                          <a:effectLst/>
                        </a:rPr>
                        <a:t>.</a:t>
                      </a:r>
                      <a:r>
                        <a:rPr lang="en-US" altLang="zh-TW" sz="1800" b="0" i="0" u="none" strike="noStrike">
                          <a:solidFill>
                            <a:srgbClr val="000000"/>
                          </a:solidFill>
                          <a:effectLst/>
                          <a:latin typeface="新細明體" panose="02020500000000000000" pitchFamily="18" charset="-120"/>
                          <a:ea typeface="+mn-ea"/>
                        </a:rPr>
                        <a:t>  (&lt; 10% </a:t>
                      </a:r>
                    </a:p>
                    <a:p>
                      <a:pPr marL="0" indent="0" algn="ctr" fontAlgn="b">
                        <a:buFont typeface="Arial" panose="020B0604020202020204" pitchFamily="34" charset="0"/>
                        <a:buNone/>
                      </a:pPr>
                      <a:r>
                        <a:rPr lang="en-US" altLang="zh-TW" sz="1800" b="0" i="0" u="none" strike="noStrike">
                          <a:solidFill>
                            <a:srgbClr val="000000"/>
                          </a:solidFill>
                          <a:effectLst/>
                          <a:latin typeface="新細明體" panose="02020500000000000000" pitchFamily="18" charset="-120"/>
                          <a:ea typeface="+mn-ea"/>
                        </a:rPr>
                        <a:t> significant)</a:t>
                      </a:r>
                      <a:endParaRPr lang="en-US" altLang="zh-TW" sz="1800" b="0" i="0" u="none" strike="noStrike" kern="1200">
                        <a:solidFill>
                          <a:srgbClr val="000000"/>
                        </a:solidFill>
                        <a:effectLst/>
                        <a:latin typeface="新細明體" panose="02020500000000000000" pitchFamily="18" charset="-120"/>
                        <a:ea typeface="+mn-ea"/>
                        <a:cs typeface="+mn-cs"/>
                      </a:endParaRP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9418978"/>
                  </a:ext>
                </a:extLst>
              </a:tr>
              <a:tr h="837852">
                <a:tc>
                  <a:txBody>
                    <a:bodyPr/>
                    <a:lstStyle/>
                    <a:p>
                      <a:pPr algn="ctr" fontAlgn="b"/>
                      <a:r>
                        <a:rPr lang="en-US" sz="1800" b="0" i="0" u="none" strike="noStrike">
                          <a:solidFill>
                            <a:srgbClr val="000000"/>
                          </a:solidFill>
                          <a:effectLst/>
                          <a:latin typeface="新細明體" panose="02020500000000000000" pitchFamily="18" charset="-120"/>
                          <a:ea typeface="新細明體" panose="02020500000000000000" pitchFamily="18" charset="-120"/>
                        </a:rPr>
                        <a:t>DDML- Ridge </a:t>
                      </a: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Conservative</a:t>
                      </a:r>
                      <a:endParaRPr lang="en-US" altLang="zh-CN" sz="18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p>
                      <a:pPr algn="ctr" fontAlgn="b"/>
                      <a:endParaRPr lang="en-US" sz="1800" b="0" i="0" u="none" strike="noStrike">
                        <a:solidFill>
                          <a:srgbClr val="000000"/>
                        </a:solidFill>
                        <a:effectLst/>
                        <a:latin typeface="新細明體" panose="02020500000000000000" pitchFamily="18" charset="-120"/>
                        <a:ea typeface="新細明體" panose="02020500000000000000" pitchFamily="18" charset="-120"/>
                      </a:endParaRP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-0.15970</a:t>
                      </a: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0.02873</a:t>
                      </a: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-5.558</a:t>
                      </a: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2.73e-08</a:t>
                      </a: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kern="1200">
                          <a:solidFill>
                            <a:srgbClr val="000000"/>
                          </a:solidFill>
                          <a:effectLst/>
                          <a:latin typeface="新細明體" panose="02020500000000000000" pitchFamily="18" charset="-120"/>
                          <a:ea typeface="+mn-ea"/>
                          <a:cs typeface="+mn-cs"/>
                        </a:rPr>
                        <a:t>*** (Highly significant)</a:t>
                      </a:r>
                    </a:p>
                  </a:txBody>
                  <a:tcPr marL="4803" marR="4803" marT="48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1563471"/>
                  </a:ext>
                </a:extLst>
              </a:tr>
            </a:tbl>
          </a:graphicData>
        </a:graphic>
      </p:graphicFrame>
    </p:spTree>
    <p:extLst>
      <p:ext uri="{BB962C8B-B14F-4D97-AF65-F5344CB8AC3E}">
        <p14:creationId xmlns:p14="http://schemas.microsoft.com/office/powerpoint/2010/main" val="1494973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CF03C-0E72-F6D9-A7D2-29B752B7CE2F}"/>
            </a:ext>
          </a:extLst>
        </p:cNvPr>
        <p:cNvGrpSpPr/>
        <p:nvPr/>
      </p:nvGrpSpPr>
      <p:grpSpPr>
        <a:xfrm>
          <a:off x="0" y="0"/>
          <a:ext cx="0" cy="0"/>
          <a:chOff x="0" y="0"/>
          <a:chExt cx="0" cy="0"/>
        </a:xfrm>
      </p:grpSpPr>
      <p:sp>
        <p:nvSpPr>
          <p:cNvPr id="10" name="文字方塊 9">
            <a:extLst>
              <a:ext uri="{FF2B5EF4-FFF2-40B4-BE49-F238E27FC236}">
                <a16:creationId xmlns:a16="http://schemas.microsoft.com/office/drawing/2014/main" id="{914027EE-29EC-7684-F33F-42A44555F537}"/>
              </a:ext>
            </a:extLst>
          </p:cNvPr>
          <p:cNvSpPr txBox="1"/>
          <p:nvPr/>
        </p:nvSpPr>
        <p:spPr>
          <a:xfrm>
            <a:off x="8571507" y="387224"/>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 for Conservative</a:t>
            </a:r>
          </a:p>
        </p:txBody>
      </p:sp>
      <p:sp useBgFill="1">
        <p:nvSpPr>
          <p:cNvPr id="11" name="Rectangle 13">
            <a:extLst>
              <a:ext uri="{FF2B5EF4-FFF2-40B4-BE49-F238E27FC236}">
                <a16:creationId xmlns:a16="http://schemas.microsoft.com/office/drawing/2014/main" id="{FB0DFBC9-EE7A-D0CB-AEEC-3D5E5F0989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5">
            <a:extLst>
              <a:ext uri="{FF2B5EF4-FFF2-40B4-BE49-F238E27FC236}">
                <a16:creationId xmlns:a16="http://schemas.microsoft.com/office/drawing/2014/main" id="{68D683A8-C62C-57EE-3D50-697F33548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9C3C069B-9FE1-664B-86F2-25BAF3B775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9">
            <a:extLst>
              <a:ext uri="{FF2B5EF4-FFF2-40B4-BE49-F238E27FC236}">
                <a16:creationId xmlns:a16="http://schemas.microsoft.com/office/drawing/2014/main" id="{AA51341C-83A0-237A-95A6-CC7758332F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1">
            <a:extLst>
              <a:ext uri="{FF2B5EF4-FFF2-40B4-BE49-F238E27FC236}">
                <a16:creationId xmlns:a16="http://schemas.microsoft.com/office/drawing/2014/main" id="{4AF0F9C6-9051-905B-67E0-797A11A1F1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文字方塊 20">
            <a:extLst>
              <a:ext uri="{FF2B5EF4-FFF2-40B4-BE49-F238E27FC236}">
                <a16:creationId xmlns:a16="http://schemas.microsoft.com/office/drawing/2014/main" id="{852CFFBF-4368-9A00-8816-274AF766472B}"/>
              </a:ext>
            </a:extLst>
          </p:cNvPr>
          <p:cNvSpPr txBox="1"/>
          <p:nvPr/>
        </p:nvSpPr>
        <p:spPr>
          <a:xfrm>
            <a:off x="8711381" y="401838"/>
            <a:ext cx="3291839" cy="830453"/>
          </a:xfrm>
          <a:prstGeom prst="rect">
            <a:avLst/>
          </a:prstGeom>
        </p:spPr>
        <p:txBody>
          <a:bodyPr vert="horz" lIns="91440" tIns="45720" rIns="91440" bIns="45720" rtlCol="0" anchor="ctr">
            <a:normAutofit fontScale="85000" lnSpcReduction="10000"/>
          </a:bodyPr>
          <a:lstStyle/>
          <a:p>
            <a:pPr>
              <a:lnSpc>
                <a:spcPct val="90000"/>
              </a:lnSpc>
              <a:spcBef>
                <a:spcPts val="1000"/>
              </a:spcBef>
            </a:pPr>
            <a:r>
              <a:rPr lang="en-US" altLang="zh-TW" sz="2000">
                <a:solidFill>
                  <a:srgbClr val="FFFFFF"/>
                </a:solidFill>
              </a:rPr>
              <a:t>DDML Model</a:t>
            </a:r>
            <a:r>
              <a:rPr lang="zh-TW" altLang="en-US" sz="2000">
                <a:solidFill>
                  <a:srgbClr val="FFFFFF"/>
                </a:solidFill>
              </a:rPr>
              <a:t> </a:t>
            </a:r>
            <a:r>
              <a:rPr lang="en-US" altLang="zh-TW" sz="2000">
                <a:solidFill>
                  <a:srgbClr val="FFFFFF"/>
                </a:solidFill>
              </a:rPr>
              <a:t>(Random Forest) for </a:t>
            </a:r>
          </a:p>
          <a:p>
            <a:pPr>
              <a:lnSpc>
                <a:spcPct val="90000"/>
              </a:lnSpc>
              <a:spcBef>
                <a:spcPts val="1000"/>
              </a:spcBef>
            </a:pPr>
            <a:r>
              <a:rPr lang="en-US" altLang="zh-TW" sz="2000">
                <a:solidFill>
                  <a:srgbClr val="FFFFFF"/>
                </a:solidFill>
              </a:rPr>
              <a:t>Liberal</a:t>
            </a:r>
            <a:r>
              <a:rPr lang="zh-TW" altLang="en-US" sz="2000">
                <a:solidFill>
                  <a:srgbClr val="FFFFFF"/>
                </a:solidFill>
              </a:rPr>
              <a:t> </a:t>
            </a:r>
            <a:r>
              <a:rPr lang="en-US" altLang="zh-TW" sz="2000">
                <a:solidFill>
                  <a:srgbClr val="FFFFFF"/>
                </a:solidFill>
              </a:rPr>
              <a:t>or Conservative</a:t>
            </a:r>
          </a:p>
        </p:txBody>
      </p:sp>
      <p:sp>
        <p:nvSpPr>
          <p:cNvPr id="3" name="文字方塊 2">
            <a:extLst>
              <a:ext uri="{FF2B5EF4-FFF2-40B4-BE49-F238E27FC236}">
                <a16:creationId xmlns:a16="http://schemas.microsoft.com/office/drawing/2014/main" id="{9625B3B3-054F-0C1E-7E9D-D4CE5B255ABC}"/>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TW" sz="2800">
                <a:solidFill>
                  <a:srgbClr val="FFFFFF"/>
                </a:solidFill>
                <a:latin typeface="+mj-lt"/>
                <a:ea typeface="+mj-ea"/>
                <a:cs typeface="+mj-cs"/>
              </a:rPr>
              <a:t>Robustness: Random Forest vs. OLS</a:t>
            </a:r>
          </a:p>
        </p:txBody>
      </p:sp>
      <p:sp>
        <p:nvSpPr>
          <p:cNvPr id="5" name="文字方塊 4">
            <a:extLst>
              <a:ext uri="{FF2B5EF4-FFF2-40B4-BE49-F238E27FC236}">
                <a16:creationId xmlns:a16="http://schemas.microsoft.com/office/drawing/2014/main" id="{D68C6E8E-DA07-ECDF-17E3-CDF2B775E061}"/>
              </a:ext>
            </a:extLst>
          </p:cNvPr>
          <p:cNvSpPr txBox="1"/>
          <p:nvPr/>
        </p:nvSpPr>
        <p:spPr>
          <a:xfrm>
            <a:off x="1215656" y="2304968"/>
            <a:ext cx="9129807" cy="3139321"/>
          </a:xfrm>
          <a:prstGeom prst="rect">
            <a:avLst/>
          </a:prstGeom>
          <a:noFill/>
        </p:spPr>
        <p:txBody>
          <a:bodyPr wrap="square" rtlCol="0">
            <a:spAutoFit/>
          </a:bodyPr>
          <a:lstStyle/>
          <a:p>
            <a:pPr>
              <a:buNone/>
            </a:pPr>
            <a:r>
              <a:rPr lang="en-US" altLang="zh-TW" b="1"/>
              <a:t>Is there Nonlinearity?</a:t>
            </a:r>
          </a:p>
          <a:p>
            <a:pPr>
              <a:buNone/>
            </a:pPr>
            <a:r>
              <a:rPr lang="en-US" altLang="zh-TW"/>
              <a:t>— </a:t>
            </a:r>
            <a:r>
              <a:rPr lang="en-US" altLang="zh-TW" b="1"/>
              <a:t>Not game-changing</a:t>
            </a:r>
            <a:r>
              <a:rPr lang="en-US" altLang="zh-TW"/>
              <a:t>  for </a:t>
            </a:r>
            <a:r>
              <a:rPr lang="en-US" altLang="zh-TW" u="sng"/>
              <a:t>Liberal </a:t>
            </a:r>
            <a:r>
              <a:rPr lang="en-US" altLang="zh-TW"/>
              <a:t>model. </a:t>
            </a:r>
          </a:p>
          <a:p>
            <a:pPr lvl="1">
              <a:buFont typeface="Arial" panose="020B0604020202020204" pitchFamily="34" charset="0"/>
              <a:buChar char="•"/>
            </a:pPr>
            <a:r>
              <a:rPr lang="en-US" altLang="zh-TW"/>
              <a:t>Still finds significance</a:t>
            </a:r>
          </a:p>
          <a:p>
            <a:pPr lvl="1">
              <a:buFont typeface="Arial" panose="020B0604020202020204" pitchFamily="34" charset="0"/>
              <a:buChar char="•"/>
            </a:pPr>
            <a:r>
              <a:rPr lang="en-US" altLang="zh-TW"/>
              <a:t>Does not reverse the effect direction</a:t>
            </a:r>
          </a:p>
          <a:p>
            <a:pPr lvl="1"/>
            <a:r>
              <a:rPr lang="en-US" altLang="zh-TW"/>
              <a:t>...suggests </a:t>
            </a:r>
            <a:r>
              <a:rPr lang="en-US" altLang="zh-TW" b="1"/>
              <a:t>no fundamentally change the conclusion</a:t>
            </a:r>
            <a:r>
              <a:rPr lang="en-US" altLang="zh-TW"/>
              <a:t>.</a:t>
            </a:r>
          </a:p>
          <a:p>
            <a:pPr>
              <a:buNone/>
            </a:pPr>
            <a:endParaRPr lang="en-US" altLang="zh-TW"/>
          </a:p>
          <a:p>
            <a:pPr>
              <a:buNone/>
            </a:pPr>
            <a:r>
              <a:rPr lang="en-US" altLang="zh-TW"/>
              <a:t>— </a:t>
            </a:r>
            <a:r>
              <a:rPr lang="zh-TW" altLang="zh-TW" b="1"/>
              <a:t>Nonlinear or interaction terms not well captured</a:t>
            </a:r>
            <a:r>
              <a:rPr lang="en-US" altLang="zh-TW" b="1"/>
              <a:t> </a:t>
            </a:r>
            <a:r>
              <a:rPr kumimoji="0" lang="en-US" altLang="zh-TW" sz="1800" b="0" i="0" u="none" strike="noStrike" cap="none" normalizeH="0" baseline="0">
                <a:ln>
                  <a:noFill/>
                </a:ln>
                <a:solidFill>
                  <a:schemeClr val="tx1"/>
                </a:solidFill>
                <a:effectLst/>
                <a:latin typeface="Arial" panose="020B0604020202020204" pitchFamily="34" charset="0"/>
              </a:rPr>
              <a:t>for </a:t>
            </a:r>
            <a:r>
              <a:rPr kumimoji="0" lang="en-US" altLang="zh-TW" sz="1800" b="0" i="0" u="sng" strike="noStrike" cap="none" normalizeH="0" baseline="0">
                <a:ln>
                  <a:noFill/>
                </a:ln>
                <a:solidFill>
                  <a:schemeClr val="tx1"/>
                </a:solidFill>
                <a:effectLst/>
                <a:latin typeface="Arial" panose="020B0604020202020204" pitchFamily="34" charset="0"/>
              </a:rPr>
              <a:t>Conservative</a:t>
            </a:r>
            <a:r>
              <a:rPr kumimoji="0" lang="en-US" altLang="zh-TW" sz="1800" b="0" i="0" u="none" strike="noStrike" cap="none" normalizeH="0" baseline="0">
                <a:ln>
                  <a:noFill/>
                </a:ln>
                <a:solidFill>
                  <a:schemeClr val="tx1"/>
                </a:solidFill>
                <a:effectLst/>
                <a:latin typeface="Arial" panose="020B0604020202020204" pitchFamily="34" charset="0"/>
              </a:rPr>
              <a:t> model.</a:t>
            </a:r>
            <a:endParaRPr lang="en-US" altLang="zh-TW"/>
          </a:p>
          <a:p>
            <a:pPr lvl="1">
              <a:buFont typeface="Arial" panose="020B0604020202020204" pitchFamily="34" charset="0"/>
              <a:buChar char="•"/>
            </a:pPr>
            <a:r>
              <a:rPr lang="en-US" altLang="zh-TW"/>
              <a:t>Lack of significance</a:t>
            </a:r>
          </a:p>
          <a:p>
            <a:pPr lvl="1">
              <a:buFont typeface="Arial" panose="020B0604020202020204" pitchFamily="34" charset="0"/>
              <a:buChar char="•"/>
            </a:pPr>
            <a:r>
              <a:rPr lang="en-US" altLang="zh-TW"/>
              <a:t>Does not reverse the effect direction</a:t>
            </a:r>
          </a:p>
          <a:p>
            <a:pPr lvl="1"/>
            <a:r>
              <a:rPr lang="en-US" altLang="zh-TW"/>
              <a:t>...suggests </a:t>
            </a:r>
            <a:r>
              <a:rPr lang="en-US" altLang="zh-TW" b="1"/>
              <a:t>Nonlinearities and interactions exist — but don't flip the conclusion</a:t>
            </a:r>
            <a:r>
              <a:rPr lang="en-US" altLang="zh-TW"/>
              <a:t>.</a:t>
            </a:r>
          </a:p>
          <a:p>
            <a:endParaRPr lang="zh-TW" altLang="en-US"/>
          </a:p>
        </p:txBody>
      </p:sp>
    </p:spTree>
    <p:extLst>
      <p:ext uri="{BB962C8B-B14F-4D97-AF65-F5344CB8AC3E}">
        <p14:creationId xmlns:p14="http://schemas.microsoft.com/office/powerpoint/2010/main" val="526559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C004F-E89F-158D-DB65-32D5F4519E83}"/>
            </a:ext>
          </a:extLst>
        </p:cNvPr>
        <p:cNvGrpSpPr/>
        <p:nvPr/>
      </p:nvGrpSpPr>
      <p:grpSpPr>
        <a:xfrm>
          <a:off x="0" y="0"/>
          <a:ext cx="0" cy="0"/>
          <a:chOff x="0" y="0"/>
          <a:chExt cx="0" cy="0"/>
        </a:xfrm>
      </p:grpSpPr>
      <p:sp>
        <p:nvSpPr>
          <p:cNvPr id="10" name="文字方塊 9">
            <a:extLst>
              <a:ext uri="{FF2B5EF4-FFF2-40B4-BE49-F238E27FC236}">
                <a16:creationId xmlns:a16="http://schemas.microsoft.com/office/drawing/2014/main" id="{B9A83B37-A4A3-DDBD-162F-E2222D551EB8}"/>
              </a:ext>
            </a:extLst>
          </p:cNvPr>
          <p:cNvSpPr txBox="1"/>
          <p:nvPr/>
        </p:nvSpPr>
        <p:spPr>
          <a:xfrm>
            <a:off x="8571507" y="387224"/>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 for Conservative</a:t>
            </a:r>
          </a:p>
        </p:txBody>
      </p:sp>
      <p:sp useBgFill="1">
        <p:nvSpPr>
          <p:cNvPr id="11" name="Rectangle 13">
            <a:extLst>
              <a:ext uri="{FF2B5EF4-FFF2-40B4-BE49-F238E27FC236}">
                <a16:creationId xmlns:a16="http://schemas.microsoft.com/office/drawing/2014/main" id="{683F9101-375D-9C3B-883F-80563C069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5">
            <a:extLst>
              <a:ext uri="{FF2B5EF4-FFF2-40B4-BE49-F238E27FC236}">
                <a16:creationId xmlns:a16="http://schemas.microsoft.com/office/drawing/2014/main" id="{7033F184-54AF-4B47-40C3-9076642CC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E3E32ADE-39DB-166F-677F-0A1481AB3A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9">
            <a:extLst>
              <a:ext uri="{FF2B5EF4-FFF2-40B4-BE49-F238E27FC236}">
                <a16:creationId xmlns:a16="http://schemas.microsoft.com/office/drawing/2014/main" id="{90DF53E1-E633-41A9-E2C1-6C193DB8EA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1">
            <a:extLst>
              <a:ext uri="{FF2B5EF4-FFF2-40B4-BE49-F238E27FC236}">
                <a16:creationId xmlns:a16="http://schemas.microsoft.com/office/drawing/2014/main" id="{EBC6C5FE-45DA-3F80-8A03-E111199B47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文字方塊 20">
            <a:extLst>
              <a:ext uri="{FF2B5EF4-FFF2-40B4-BE49-F238E27FC236}">
                <a16:creationId xmlns:a16="http://schemas.microsoft.com/office/drawing/2014/main" id="{7FD949C7-BD76-9D06-BFF1-0B772FBFFA66}"/>
              </a:ext>
            </a:extLst>
          </p:cNvPr>
          <p:cNvSpPr txBox="1"/>
          <p:nvPr/>
        </p:nvSpPr>
        <p:spPr>
          <a:xfrm>
            <a:off x="8711381" y="401838"/>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a:t>
            </a:r>
            <a:r>
              <a:rPr lang="zh-TW" altLang="en-US" sz="2000">
                <a:solidFill>
                  <a:srgbClr val="FFFFFF"/>
                </a:solidFill>
              </a:rPr>
              <a:t> </a:t>
            </a:r>
            <a:r>
              <a:rPr lang="en-US" altLang="zh-TW" sz="2000">
                <a:solidFill>
                  <a:srgbClr val="FFFFFF"/>
                </a:solidFill>
              </a:rPr>
              <a:t>(Ridge) for </a:t>
            </a:r>
          </a:p>
          <a:p>
            <a:pPr>
              <a:lnSpc>
                <a:spcPct val="90000"/>
              </a:lnSpc>
              <a:spcBef>
                <a:spcPts val="1000"/>
              </a:spcBef>
            </a:pPr>
            <a:r>
              <a:rPr lang="en-US" altLang="zh-TW" sz="2000">
                <a:solidFill>
                  <a:srgbClr val="FFFFFF"/>
                </a:solidFill>
              </a:rPr>
              <a:t>Liberal or Conservative</a:t>
            </a:r>
          </a:p>
        </p:txBody>
      </p:sp>
      <p:sp>
        <p:nvSpPr>
          <p:cNvPr id="3" name="文字方塊 2">
            <a:extLst>
              <a:ext uri="{FF2B5EF4-FFF2-40B4-BE49-F238E27FC236}">
                <a16:creationId xmlns:a16="http://schemas.microsoft.com/office/drawing/2014/main" id="{8A3C4AB5-6D56-DD5B-B0BC-B78405CB69F9}"/>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TW" sz="2800">
                <a:solidFill>
                  <a:srgbClr val="FFFFFF"/>
                </a:solidFill>
                <a:latin typeface="+mj-lt"/>
                <a:ea typeface="+mj-ea"/>
                <a:cs typeface="+mj-cs"/>
              </a:rPr>
              <a:t>Difference between LASSO and Ridge</a:t>
            </a:r>
          </a:p>
        </p:txBody>
      </p:sp>
      <p:sp>
        <p:nvSpPr>
          <p:cNvPr id="2" name="Rectangle 1">
            <a:extLst>
              <a:ext uri="{FF2B5EF4-FFF2-40B4-BE49-F238E27FC236}">
                <a16:creationId xmlns:a16="http://schemas.microsoft.com/office/drawing/2014/main" id="{06F7AC39-7D41-BD32-24FC-44AD44E4BCD4}"/>
              </a:ext>
            </a:extLst>
          </p:cNvPr>
          <p:cNvSpPr>
            <a:spLocks noChangeArrowheads="1"/>
          </p:cNvSpPr>
          <p:nvPr/>
        </p:nvSpPr>
        <p:spPr bwMode="auto">
          <a:xfrm>
            <a:off x="1101366" y="4047611"/>
            <a:ext cx="1031348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zh-TW" altLang="zh-TW" sz="1800" b="1" i="0" u="none" strike="noStrike" cap="none" normalizeH="0" baseline="0">
                <a:ln>
                  <a:noFill/>
                </a:ln>
                <a:solidFill>
                  <a:schemeClr val="tx1"/>
                </a:solidFill>
                <a:effectLst/>
                <a:latin typeface="Arial" panose="020B0604020202020204" pitchFamily="34" charset="0"/>
              </a:rPr>
              <a:t>Ridge regression</a:t>
            </a:r>
            <a:r>
              <a:rPr kumimoji="0" lang="zh-TW" altLang="zh-TW" sz="1800" b="0" i="0" u="none" strike="noStrike" cap="none" normalizeH="0" baseline="0">
                <a:ln>
                  <a:noFill/>
                </a:ln>
                <a:solidFill>
                  <a:schemeClr val="tx1"/>
                </a:solidFill>
                <a:effectLst/>
                <a:latin typeface="Arial" panose="020B0604020202020204" pitchFamily="34" charset="0"/>
              </a:rPr>
              <a:t> shrinks all coefficients (including small ones), which can </a:t>
            </a:r>
            <a:r>
              <a:rPr kumimoji="0" lang="zh-TW" altLang="zh-TW" sz="1800" b="1" i="0" u="none" strike="noStrike" cap="none" normalizeH="0" baseline="0">
                <a:ln>
                  <a:noFill/>
                </a:ln>
                <a:solidFill>
                  <a:schemeClr val="tx1"/>
                </a:solidFill>
                <a:effectLst/>
                <a:latin typeface="Arial" panose="020B0604020202020204" pitchFamily="34" charset="0"/>
              </a:rPr>
              <a:t>reduce variance</a:t>
            </a:r>
            <a:r>
              <a:rPr kumimoji="0" lang="zh-TW" altLang="zh-TW" sz="1800" b="0" i="0" u="none" strike="noStrike" cap="none" normalizeH="0" baseline="0">
                <a:ln>
                  <a:noFill/>
                </a:ln>
                <a:solidFill>
                  <a:schemeClr val="tx1"/>
                </a:solidFill>
                <a:effectLst/>
                <a:latin typeface="Arial" panose="020B0604020202020204" pitchFamily="34" charset="0"/>
              </a:rPr>
              <a:t>, especially </a:t>
            </a:r>
            <a:r>
              <a:rPr kumimoji="0" lang="zh-TW" altLang="zh-TW" sz="1800" b="1" i="0" u="none" strike="noStrike" cap="none" normalizeH="0" baseline="0">
                <a:ln>
                  <a:noFill/>
                </a:ln>
                <a:solidFill>
                  <a:schemeClr val="tx1"/>
                </a:solidFill>
                <a:effectLst/>
                <a:latin typeface="Arial" panose="020B0604020202020204" pitchFamily="34" charset="0"/>
              </a:rPr>
              <a:t>when multicollinearity is strong</a:t>
            </a:r>
            <a:r>
              <a:rPr kumimoji="0" lang="zh-TW" altLang="zh-TW"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zh-TW">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zh-TW">
                <a:latin typeface="Arial" panose="020B0604020202020204" pitchFamily="34" charset="0"/>
              </a:rPr>
              <a:t>Our</a:t>
            </a:r>
            <a:r>
              <a:rPr kumimoji="0" lang="zh-TW" altLang="zh-TW" sz="1800" b="0" i="0" u="none" strike="noStrike" cap="none" normalizeH="0" baseline="0">
                <a:ln>
                  <a:noFill/>
                </a:ln>
                <a:solidFill>
                  <a:schemeClr val="tx1"/>
                </a:solidFill>
                <a:effectLst/>
                <a:latin typeface="Arial" panose="020B0604020202020204" pitchFamily="34" charset="0"/>
              </a:rPr>
              <a:t> LASSO-selected model is already </a:t>
            </a:r>
            <a:r>
              <a:rPr kumimoji="0" lang="zh-TW" altLang="zh-TW" sz="1800" b="1" i="0" u="none" strike="noStrike" cap="none" normalizeH="0" baseline="0">
                <a:ln>
                  <a:noFill/>
                </a:ln>
                <a:solidFill>
                  <a:schemeClr val="tx1"/>
                </a:solidFill>
                <a:effectLst/>
                <a:latin typeface="Arial" panose="020B0604020202020204" pitchFamily="34" charset="0"/>
              </a:rPr>
              <a:t>stable</a:t>
            </a:r>
            <a:r>
              <a:rPr kumimoji="0" lang="zh-TW" altLang="zh-TW" sz="1800" b="0" i="0" u="none" strike="noStrike" cap="none" normalizeH="0" baseline="0">
                <a:ln>
                  <a:noFill/>
                </a:ln>
                <a:solidFill>
                  <a:schemeClr val="tx1"/>
                </a:solidFill>
                <a:effectLst/>
                <a:latin typeface="Arial" panose="020B0604020202020204" pitchFamily="34" charset="0"/>
              </a:rPr>
              <a:t>, and</a:t>
            </a:r>
            <a:r>
              <a:rPr kumimoji="0" lang="en-US" altLang="zh-TW" sz="1800" b="0" i="0" u="none" strike="noStrike" cap="none" normalizeH="0" baseline="0">
                <a:ln>
                  <a:noFill/>
                </a:ln>
                <a:solidFill>
                  <a:schemeClr val="tx1"/>
                </a:solidFill>
                <a:effectLst/>
                <a:latin typeface="Arial" panose="020B0604020202020204" pitchFamily="34" charset="0"/>
              </a:rPr>
              <a:t> </a:t>
            </a:r>
            <a:r>
              <a:rPr kumimoji="0" lang="zh-TW" altLang="zh-TW" sz="1800" b="1" i="0" u="none" strike="noStrike" cap="none" normalizeH="0" baseline="0">
                <a:ln>
                  <a:noFill/>
                </a:ln>
                <a:solidFill>
                  <a:schemeClr val="tx1"/>
                </a:solidFill>
                <a:effectLst/>
                <a:latin typeface="Arial" panose="020B0604020202020204" pitchFamily="34" charset="0"/>
              </a:rPr>
              <a:t>Multicollinearity isn't extreme</a:t>
            </a:r>
            <a:r>
              <a:rPr kumimoji="0" lang="zh-TW" altLang="zh-TW"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800" b="0" i="0" u="none" strike="noStrike" cap="none" normalizeH="0" baseline="0">
                <a:ln>
                  <a:noFill/>
                </a:ln>
                <a:solidFill>
                  <a:schemeClr val="tx1"/>
                </a:solidFill>
                <a:effectLst/>
                <a:latin typeface="Arial" panose="020B0604020202020204" pitchFamily="34" charset="0"/>
              </a:rPr>
              <a:t>Then Ridge may not yield </a:t>
            </a:r>
            <a:r>
              <a:rPr kumimoji="0" lang="zh-TW" altLang="zh-TW" sz="1800" b="1" i="0" u="none" strike="noStrike" cap="none" normalizeH="0" baseline="0">
                <a:ln>
                  <a:noFill/>
                </a:ln>
                <a:solidFill>
                  <a:schemeClr val="tx1"/>
                </a:solidFill>
                <a:effectLst/>
                <a:latin typeface="Arial" panose="020B0604020202020204" pitchFamily="34" charset="0"/>
              </a:rPr>
              <a:t>much lower SEs</a:t>
            </a:r>
            <a:r>
              <a:rPr kumimoji="0" lang="zh-TW" altLang="zh-TW" sz="1800" b="0" i="0" u="none" strike="noStrike" cap="none" normalizeH="0" baseline="0">
                <a:ln>
                  <a:noFill/>
                </a:ln>
                <a:solidFill>
                  <a:schemeClr val="tx1"/>
                </a:solidFill>
                <a:effectLst/>
                <a:latin typeface="Arial" panose="020B0604020202020204" pitchFamily="34" charset="0"/>
              </a:rPr>
              <a:t>, even though it generally shrinks coefficients.</a:t>
            </a:r>
          </a:p>
        </p:txBody>
      </p:sp>
      <p:grpSp>
        <p:nvGrpSpPr>
          <p:cNvPr id="6" name="群組 5">
            <a:extLst>
              <a:ext uri="{FF2B5EF4-FFF2-40B4-BE49-F238E27FC236}">
                <a16:creationId xmlns:a16="http://schemas.microsoft.com/office/drawing/2014/main" id="{9C711A75-666B-28D5-1456-E51315219F89}"/>
              </a:ext>
            </a:extLst>
          </p:cNvPr>
          <p:cNvGrpSpPr/>
          <p:nvPr/>
        </p:nvGrpSpPr>
        <p:grpSpPr>
          <a:xfrm>
            <a:off x="1101366" y="2345300"/>
            <a:ext cx="9450119" cy="1247949"/>
            <a:chOff x="1101366" y="2345300"/>
            <a:chExt cx="9450119" cy="1247949"/>
          </a:xfrm>
        </p:grpSpPr>
        <p:pic>
          <p:nvPicPr>
            <p:cNvPr id="17" name="圖片 16">
              <a:extLst>
                <a:ext uri="{FF2B5EF4-FFF2-40B4-BE49-F238E27FC236}">
                  <a16:creationId xmlns:a16="http://schemas.microsoft.com/office/drawing/2014/main" id="{21143FA7-0CAF-31E2-14AC-BCB8273C3342}"/>
                </a:ext>
              </a:extLst>
            </p:cNvPr>
            <p:cNvPicPr>
              <a:picLocks noChangeAspect="1"/>
            </p:cNvPicPr>
            <p:nvPr/>
          </p:nvPicPr>
          <p:blipFill>
            <a:blip r:embed="rId2"/>
            <a:stretch>
              <a:fillRect/>
            </a:stretch>
          </p:blipFill>
          <p:spPr>
            <a:xfrm>
              <a:off x="1101366" y="2345300"/>
              <a:ext cx="9450119" cy="1247949"/>
            </a:xfrm>
            <a:prstGeom prst="rect">
              <a:avLst/>
            </a:prstGeom>
          </p:spPr>
        </p:pic>
        <p:sp>
          <p:nvSpPr>
            <p:cNvPr id="4" name="矩形 3">
              <a:extLst>
                <a:ext uri="{FF2B5EF4-FFF2-40B4-BE49-F238E27FC236}">
                  <a16:creationId xmlns:a16="http://schemas.microsoft.com/office/drawing/2014/main" id="{5C7499D5-6127-F150-297B-7D130626E3E8}"/>
                </a:ext>
              </a:extLst>
            </p:cNvPr>
            <p:cNvSpPr/>
            <p:nvPr/>
          </p:nvSpPr>
          <p:spPr>
            <a:xfrm>
              <a:off x="1101366" y="2345300"/>
              <a:ext cx="276497" cy="3728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291644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7EC05-6E00-5FA4-55EE-D4D3C9F059AE}"/>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980639F-7AED-7D8C-104E-EDE6E4B845AE}"/>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altLang="zh-TW" sz="4800" kern="1200">
                <a:solidFill>
                  <a:srgbClr val="FFFFFF"/>
                </a:solidFill>
                <a:latin typeface="+mj-lt"/>
                <a:ea typeface="+mj-ea"/>
                <a:cs typeface="+mj-cs"/>
              </a:rPr>
              <a:t>DDML-LASSO</a:t>
            </a:r>
          </a:p>
        </p:txBody>
      </p:sp>
      <p:sp>
        <p:nvSpPr>
          <p:cNvPr id="13" name="標題 1">
            <a:extLst>
              <a:ext uri="{FF2B5EF4-FFF2-40B4-BE49-F238E27FC236}">
                <a16:creationId xmlns:a16="http://schemas.microsoft.com/office/drawing/2014/main" id="{7AE7ACA9-C653-AE61-68A0-44C83D301C03}"/>
              </a:ext>
            </a:extLst>
          </p:cNvPr>
          <p:cNvSpPr txBox="1">
            <a:spLocks/>
          </p:cNvSpPr>
          <p:nvPr/>
        </p:nvSpPr>
        <p:spPr>
          <a:xfrm>
            <a:off x="1350682" y="4870824"/>
            <a:ext cx="10005951" cy="1458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endParaRPr lang="en-US" altLang="zh-TW" sz="2400" kern="1200">
              <a:solidFill>
                <a:schemeClr val="tx1"/>
              </a:solidFill>
              <a:latin typeface="+mn-lt"/>
              <a:ea typeface="+mn-ea"/>
              <a:cs typeface="+mn-cs"/>
            </a:endParaRPr>
          </a:p>
        </p:txBody>
      </p:sp>
      <p:sp useBgFill="1">
        <p:nvSpPr>
          <p:cNvPr id="11" name="Rectangle 36">
            <a:extLst>
              <a:ext uri="{FF2B5EF4-FFF2-40B4-BE49-F238E27FC236}">
                <a16:creationId xmlns:a16="http://schemas.microsoft.com/office/drawing/2014/main" id="{2C1B4B09-AA42-7D66-B6D8-FFD5CD025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269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38">
            <a:extLst>
              <a:ext uri="{FF2B5EF4-FFF2-40B4-BE49-F238E27FC236}">
                <a16:creationId xmlns:a16="http://schemas.microsoft.com/office/drawing/2014/main" id="{097C6921-8EA6-8EB6-049D-AF133678D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 y="-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40">
            <a:extLst>
              <a:ext uri="{FF2B5EF4-FFF2-40B4-BE49-F238E27FC236}">
                <a16:creationId xmlns:a16="http://schemas.microsoft.com/office/drawing/2014/main" id="{121CE067-3935-5D0A-D3AB-3AD929C86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908719" y="-390915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42">
            <a:extLst>
              <a:ext uri="{FF2B5EF4-FFF2-40B4-BE49-F238E27FC236}">
                <a16:creationId xmlns:a16="http://schemas.microsoft.com/office/drawing/2014/main" id="{299771EB-135A-E835-779B-F37138F63E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136696" y="-368117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44">
            <a:extLst>
              <a:ext uri="{FF2B5EF4-FFF2-40B4-BE49-F238E27FC236}">
                <a16:creationId xmlns:a16="http://schemas.microsoft.com/office/drawing/2014/main" id="{4EA72857-3F92-5379-ACD0-DA18D810B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 y="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46">
            <a:extLst>
              <a:ext uri="{FF2B5EF4-FFF2-40B4-BE49-F238E27FC236}">
                <a16:creationId xmlns:a16="http://schemas.microsoft.com/office/drawing/2014/main" id="{29AF31AB-AAA8-F25E-DB6A-ADFC0981D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508972">
            <a:off x="5945431" y="-100936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標題 1">
            <a:extLst>
              <a:ext uri="{FF2B5EF4-FFF2-40B4-BE49-F238E27FC236}">
                <a16:creationId xmlns:a16="http://schemas.microsoft.com/office/drawing/2014/main" id="{429CAFF1-4C57-2918-521F-DABF516DC9F5}"/>
              </a:ext>
            </a:extLst>
          </p:cNvPr>
          <p:cNvSpPr txBox="1">
            <a:spLocks/>
          </p:cNvSpPr>
          <p:nvPr/>
        </p:nvSpPr>
        <p:spPr>
          <a:xfrm>
            <a:off x="1314824" y="757796"/>
            <a:ext cx="10053763" cy="29284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4800">
                <a:solidFill>
                  <a:srgbClr val="FFFFFF"/>
                </a:solidFill>
              </a:rPr>
              <a:t>Consider Subgroups</a:t>
            </a:r>
          </a:p>
        </p:txBody>
      </p:sp>
      <p:sp>
        <p:nvSpPr>
          <p:cNvPr id="19" name="標題 1">
            <a:extLst>
              <a:ext uri="{FF2B5EF4-FFF2-40B4-BE49-F238E27FC236}">
                <a16:creationId xmlns:a16="http://schemas.microsoft.com/office/drawing/2014/main" id="{4276AB2C-19A9-4FBE-173A-3AA517B0F36D}"/>
              </a:ext>
            </a:extLst>
          </p:cNvPr>
          <p:cNvSpPr txBox="1">
            <a:spLocks/>
          </p:cNvSpPr>
          <p:nvPr/>
        </p:nvSpPr>
        <p:spPr>
          <a:xfrm>
            <a:off x="1350682" y="4893514"/>
            <a:ext cx="10005951" cy="1458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endParaRPr lang="en-US" altLang="zh-TW" sz="2400" kern="1200">
              <a:solidFill>
                <a:schemeClr val="tx1"/>
              </a:solidFill>
              <a:latin typeface="+mn-lt"/>
              <a:ea typeface="+mn-ea"/>
              <a:cs typeface="+mn-cs"/>
            </a:endParaRPr>
          </a:p>
        </p:txBody>
      </p:sp>
      <p:sp>
        <p:nvSpPr>
          <p:cNvPr id="4" name="文字方塊 3">
            <a:extLst>
              <a:ext uri="{FF2B5EF4-FFF2-40B4-BE49-F238E27FC236}">
                <a16:creationId xmlns:a16="http://schemas.microsoft.com/office/drawing/2014/main" id="{E028698B-ECEA-DF30-43FD-799670CF160F}"/>
              </a:ext>
            </a:extLst>
          </p:cNvPr>
          <p:cNvSpPr txBox="1"/>
          <p:nvPr/>
        </p:nvSpPr>
        <p:spPr>
          <a:xfrm>
            <a:off x="1350682" y="4931957"/>
            <a:ext cx="6465559" cy="954107"/>
          </a:xfrm>
          <a:prstGeom prst="rect">
            <a:avLst/>
          </a:prstGeom>
          <a:noFill/>
        </p:spPr>
        <p:txBody>
          <a:bodyPr wrap="square">
            <a:spAutoFit/>
          </a:bodyPr>
          <a:lstStyle/>
          <a:p>
            <a:pPr marL="457200" indent="-457200">
              <a:buFont typeface="Arial" panose="020B0604020202020204" pitchFamily="34" charset="0"/>
              <a:buChar char="•"/>
            </a:pPr>
            <a:r>
              <a:rPr lang="en-US" altLang="zh-TW" sz="2800" b="1"/>
              <a:t>I</a:t>
            </a:r>
            <a:r>
              <a:rPr lang="zh-TW" altLang="en-US" sz="2800" b="1"/>
              <a:t>ncome </a:t>
            </a:r>
            <a:r>
              <a:rPr lang="en-US" altLang="zh-TW" sz="2800" b="1"/>
              <a:t>/ A</a:t>
            </a:r>
            <a:r>
              <a:rPr lang="zh-TW" altLang="en-US" sz="2800" b="1"/>
              <a:t>ge </a:t>
            </a:r>
            <a:r>
              <a:rPr lang="en-US" altLang="zh-TW" sz="2800" b="1"/>
              <a:t>/</a:t>
            </a:r>
            <a:r>
              <a:rPr lang="zh-TW" altLang="en-US" sz="2800" b="1"/>
              <a:t> </a:t>
            </a:r>
            <a:r>
              <a:rPr lang="en-US" altLang="zh-TW" sz="2800" b="1"/>
              <a:t>E</a:t>
            </a:r>
            <a:r>
              <a:rPr lang="zh-TW" altLang="en-US" sz="2800" b="1"/>
              <a:t>du</a:t>
            </a:r>
            <a:r>
              <a:rPr lang="en-US" altLang="zh-TW" sz="2800" b="1"/>
              <a:t>cation</a:t>
            </a:r>
          </a:p>
          <a:p>
            <a:pPr marL="457200" indent="-457200">
              <a:buFont typeface="Arial" panose="020B0604020202020204" pitchFamily="34" charset="0"/>
              <a:buChar char="•"/>
            </a:pPr>
            <a:r>
              <a:rPr lang="en-US" altLang="zh-TW" sz="2800" b="1"/>
              <a:t>G</a:t>
            </a:r>
            <a:r>
              <a:rPr lang="zh-TW" altLang="en-US" sz="2800" b="1"/>
              <a:t>ender </a:t>
            </a:r>
            <a:r>
              <a:rPr lang="en-US" altLang="zh-TW" sz="2800" b="1"/>
              <a:t>/</a:t>
            </a:r>
            <a:r>
              <a:rPr lang="zh-TW" altLang="en-US" sz="2800" b="1"/>
              <a:t> </a:t>
            </a:r>
            <a:r>
              <a:rPr lang="en-US" altLang="zh-TW" sz="2800" b="1"/>
              <a:t>Regions / C</a:t>
            </a:r>
            <a:r>
              <a:rPr lang="zh-TW" altLang="en-US" sz="2800" b="1"/>
              <a:t>ovid_sat</a:t>
            </a:r>
            <a:endParaRPr lang="zh-TW" altLang="en-US" sz="2800"/>
          </a:p>
        </p:txBody>
      </p:sp>
    </p:spTree>
    <p:extLst>
      <p:ext uri="{BB962C8B-B14F-4D97-AF65-F5344CB8AC3E}">
        <p14:creationId xmlns:p14="http://schemas.microsoft.com/office/powerpoint/2010/main" val="402235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18"/>
                                        </p:tgtEl>
                                        <p:attrNameLst>
                                          <p:attrName>style.visibility</p:attrName>
                                        </p:attrNameLst>
                                      </p:cBhvr>
                                      <p:to>
                                        <p:strVal val="visible"/>
                                      </p:to>
                                    </p:set>
                                    <p:animEffect transition="in" filter="fade">
                                      <p:cBhvr>
                                        <p:cTn id="10" dur="7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132F10DA-82FC-3E27-9163-90288874D7BF}"/>
              </a:ext>
            </a:extLst>
          </p:cNvPr>
          <p:cNvSpPr txBox="1"/>
          <p:nvPr/>
        </p:nvSpPr>
        <p:spPr>
          <a:xfrm>
            <a:off x="504172" y="3040957"/>
            <a:ext cx="5591828" cy="2862322"/>
          </a:xfrm>
          <a:prstGeom prst="rect">
            <a:avLst/>
          </a:prstGeom>
          <a:noFill/>
        </p:spPr>
        <p:txBody>
          <a:bodyPr wrap="square">
            <a:spAutoFit/>
          </a:bodyPr>
          <a:lstStyle/>
          <a:p>
            <a:pPr>
              <a:buNone/>
            </a:pPr>
            <a:r>
              <a:rPr lang="en-US" altLang="zh-TW" b="1"/>
              <a:t>Outlier Boundaries:</a:t>
            </a:r>
          </a:p>
          <a:p>
            <a:pPr>
              <a:buNone/>
            </a:pPr>
            <a:endParaRPr lang="en-US" altLang="zh-TW" b="1"/>
          </a:p>
          <a:p>
            <a:pPr>
              <a:buNone/>
            </a:pPr>
            <a:r>
              <a:rPr lang="en-US" altLang="zh-TW"/>
              <a:t>The IQR method defines </a:t>
            </a:r>
            <a:r>
              <a:rPr lang="en-US" altLang="zh-TW" b="1"/>
              <a:t>outliers</a:t>
            </a:r>
            <a:r>
              <a:rPr lang="en-US" altLang="zh-TW"/>
              <a:t> as any data points that are:</a:t>
            </a:r>
          </a:p>
          <a:p>
            <a:pPr>
              <a:buFont typeface="Arial" panose="020B0604020202020204" pitchFamily="34" charset="0"/>
              <a:buChar char="•"/>
            </a:pPr>
            <a:r>
              <a:rPr lang="en-US" altLang="zh-TW" b="1"/>
              <a:t>Too low</a:t>
            </a:r>
            <a:r>
              <a:rPr lang="en-US" altLang="zh-TW"/>
              <a:t>:</a:t>
            </a:r>
            <a:br>
              <a:rPr lang="en-US" altLang="zh-TW"/>
            </a:br>
            <a:r>
              <a:rPr lang="en-US" altLang="zh-TW"/>
              <a:t>Less than -- Lower Bound=Q1−1.5× IQR </a:t>
            </a:r>
          </a:p>
          <a:p>
            <a:pPr>
              <a:buFont typeface="Arial" panose="020B0604020202020204" pitchFamily="34" charset="0"/>
              <a:buChar char="•"/>
            </a:pPr>
            <a:r>
              <a:rPr lang="en-US" altLang="zh-TW" b="1"/>
              <a:t>Too high</a:t>
            </a:r>
            <a:r>
              <a:rPr lang="en-US" altLang="zh-TW"/>
              <a:t>:</a:t>
            </a:r>
            <a:br>
              <a:rPr lang="en-US" altLang="zh-TW"/>
            </a:br>
            <a:r>
              <a:rPr lang="en-US" altLang="zh-TW"/>
              <a:t>Greater than -- Upper Bound=Q3+1.5× IQR</a:t>
            </a:r>
          </a:p>
          <a:p>
            <a:endParaRPr lang="en-US" altLang="zh-TW"/>
          </a:p>
          <a:p>
            <a:pPr>
              <a:buFont typeface="Arial" panose="020B0604020202020204" pitchFamily="34" charset="0"/>
              <a:buChar char="•"/>
            </a:pPr>
            <a:r>
              <a:rPr lang="en-US" altLang="zh-TW"/>
              <a:t>Everything </a:t>
            </a:r>
            <a:r>
              <a:rPr lang="en-US" altLang="zh-TW" b="1"/>
              <a:t>outside these two bounds is excluded</a:t>
            </a:r>
            <a:r>
              <a:rPr lang="en-US" altLang="zh-TW"/>
              <a:t>.</a:t>
            </a:r>
          </a:p>
        </p:txBody>
      </p:sp>
      <p:sp>
        <p:nvSpPr>
          <p:cNvPr id="6" name="Rectangle 1">
            <a:extLst>
              <a:ext uri="{FF2B5EF4-FFF2-40B4-BE49-F238E27FC236}">
                <a16:creationId xmlns:a16="http://schemas.microsoft.com/office/drawing/2014/main" id="{2CCE870C-C5E3-EE99-8575-6ECA9C055C5F}"/>
              </a:ext>
            </a:extLst>
          </p:cNvPr>
          <p:cNvSpPr>
            <a:spLocks noChangeArrowheads="1"/>
          </p:cNvSpPr>
          <p:nvPr/>
        </p:nvSpPr>
        <p:spPr bwMode="auto">
          <a:xfrm>
            <a:off x="504172" y="1244246"/>
            <a:ext cx="609391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TW" altLang="zh-TW">
                <a:latin typeface="Arial" panose="020B0604020202020204" pitchFamily="34" charset="0"/>
              </a:rPr>
              <a:t>Definitions First: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800" b="1" i="0" u="none" strike="noStrike" cap="none" normalizeH="0" baseline="0">
                <a:ln>
                  <a:noFill/>
                </a:ln>
                <a:solidFill>
                  <a:schemeClr val="tx1"/>
                </a:solidFill>
                <a:effectLst/>
                <a:latin typeface="Arial" panose="020B0604020202020204" pitchFamily="34" charset="0"/>
              </a:rPr>
              <a:t>Q</a:t>
            </a:r>
            <a:r>
              <a:rPr kumimoji="0" lang="en-US" altLang="zh-TW" sz="1800" b="1" i="0" u="none" strike="noStrike" cap="none" normalizeH="0" baseline="0">
                <a:ln>
                  <a:noFill/>
                </a:ln>
                <a:solidFill>
                  <a:schemeClr val="tx1"/>
                </a:solidFill>
                <a:effectLst/>
                <a:latin typeface="Arial" panose="020B0604020202020204" pitchFamily="34" charset="0"/>
              </a:rPr>
              <a:t>1</a:t>
            </a:r>
            <a:r>
              <a:rPr kumimoji="0" lang="zh-TW" altLang="zh-TW" sz="1800" b="0" i="0" u="none" strike="noStrike" cap="none" normalizeH="0" baseline="0">
                <a:ln>
                  <a:noFill/>
                </a:ln>
                <a:solidFill>
                  <a:schemeClr val="tx1"/>
                </a:solidFill>
                <a:effectLst/>
                <a:latin typeface="Arial" panose="020B0604020202020204" pitchFamily="34" charset="0"/>
              </a:rPr>
              <a:t> = 25</a:t>
            </a:r>
            <a:r>
              <a:rPr lang="zh-TW" altLang="zh-TW">
                <a:latin typeface="Arial" panose="020B0604020202020204" pitchFamily="34" charset="0"/>
              </a:rPr>
              <a:t>(lower quartile</a:t>
            </a:r>
            <a:r>
              <a:rPr kumimoji="0" lang="zh-TW" altLang="zh-TW"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800" b="1" i="0" u="none" strike="noStrike" cap="none" normalizeH="0" baseline="0">
                <a:ln>
                  <a:noFill/>
                </a:ln>
                <a:solidFill>
                  <a:schemeClr val="tx1"/>
                </a:solidFill>
                <a:effectLst/>
                <a:latin typeface="Arial" panose="020B0604020202020204" pitchFamily="34" charset="0"/>
              </a:rPr>
              <a:t>Q3</a:t>
            </a:r>
            <a:r>
              <a:rPr kumimoji="0" lang="zh-TW" altLang="zh-TW" sz="1800" b="0" i="0" u="none" strike="noStrike" cap="none" normalizeH="0" baseline="0">
                <a:ln>
                  <a:noFill/>
                </a:ln>
                <a:solidFill>
                  <a:schemeClr val="tx1"/>
                </a:solidFill>
                <a:effectLst/>
                <a:latin typeface="Arial" panose="020B0604020202020204" pitchFamily="34" charset="0"/>
              </a:rPr>
              <a:t> = 75th percentile (upper quartile)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800" b="1" i="0" u="none" strike="noStrike" cap="none" normalizeH="0" baseline="0">
                <a:ln>
                  <a:noFill/>
                </a:ln>
                <a:solidFill>
                  <a:schemeClr val="tx1"/>
                </a:solidFill>
                <a:effectLst/>
                <a:latin typeface="Arial" panose="020B0604020202020204" pitchFamily="34" charset="0"/>
              </a:rPr>
              <a:t>IQR</a:t>
            </a:r>
            <a:r>
              <a:rPr kumimoji="0" lang="zh-TW" altLang="zh-TW" sz="1800" b="0" i="0" u="none" strike="noStrike" cap="none" normalizeH="0" baseline="0">
                <a:ln>
                  <a:noFill/>
                </a:ln>
                <a:solidFill>
                  <a:schemeClr val="tx1"/>
                </a:solidFill>
                <a:effectLst/>
                <a:latin typeface="Arial" panose="020B0604020202020204" pitchFamily="34" charset="0"/>
              </a:rPr>
              <a:t> = Interquartile Range = </a:t>
            </a:r>
            <a:r>
              <a:rPr kumimoji="0" lang="zh-TW" altLang="zh-TW" sz="1800" b="1" i="0" u="none" strike="noStrike" cap="none" normalizeH="0" baseline="0">
                <a:ln>
                  <a:noFill/>
                </a:ln>
                <a:solidFill>
                  <a:schemeClr val="tx1"/>
                </a:solidFill>
                <a:effectLst/>
                <a:latin typeface="Arial" panose="020B0604020202020204" pitchFamily="34" charset="0"/>
              </a:rPr>
              <a:t>Q</a:t>
            </a:r>
            <a:r>
              <a:rPr kumimoji="0" lang="en-US" altLang="zh-TW" sz="1800" b="1" i="0" u="none" strike="noStrike" cap="none" normalizeH="0" baseline="0">
                <a:ln>
                  <a:noFill/>
                </a:ln>
                <a:solidFill>
                  <a:schemeClr val="tx1"/>
                </a:solidFill>
                <a:effectLst/>
                <a:latin typeface="Arial" panose="020B0604020202020204" pitchFamily="34" charset="0"/>
              </a:rPr>
              <a:t>3-</a:t>
            </a:r>
            <a:r>
              <a:rPr kumimoji="0" lang="zh-TW" altLang="zh-TW" sz="1800" b="1" i="0" u="none" strike="noStrike" cap="none" normalizeH="0" baseline="0">
                <a:ln>
                  <a:noFill/>
                </a:ln>
                <a:solidFill>
                  <a:schemeClr val="tx1"/>
                </a:solidFill>
                <a:effectLst/>
                <a:latin typeface="Arial" panose="020B0604020202020204" pitchFamily="34" charset="0"/>
              </a:rPr>
              <a:t>Q</a:t>
            </a:r>
            <a:r>
              <a:rPr kumimoji="0" lang="en-US" altLang="zh-TW" sz="1800" b="1" i="0" u="none" strike="noStrike" cap="none" normalizeH="0" baseline="0">
                <a:ln>
                  <a:noFill/>
                </a:ln>
                <a:solidFill>
                  <a:schemeClr val="tx1"/>
                </a:solidFill>
                <a:effectLst/>
                <a:latin typeface="Arial" panose="020B0604020202020204" pitchFamily="34" charset="0"/>
              </a:rPr>
              <a:t>1</a:t>
            </a:r>
            <a:r>
              <a:rPr kumimoji="0" lang="zh-TW" altLang="zh-TW" sz="1800" b="0" i="0" u="none" strike="noStrike" cap="none" normalizeH="0" baseline="0">
                <a:ln>
                  <a:noFill/>
                </a:ln>
                <a:solidFill>
                  <a:schemeClr val="tx1"/>
                </a:solidFill>
                <a:effectLst/>
                <a:latin typeface="Arial" panose="020B0604020202020204" pitchFamily="34" charset="0"/>
              </a:rPr>
              <a:t> </a:t>
            </a:r>
          </a:p>
        </p:txBody>
      </p:sp>
      <p:pic>
        <p:nvPicPr>
          <p:cNvPr id="10" name="圖片 9" descr="一張含有 文字, 圖表, 螢幕擷取畫面, 繪圖 的圖片&#10;&#10;AI 產生的內容可能不正確。">
            <a:extLst>
              <a:ext uri="{FF2B5EF4-FFF2-40B4-BE49-F238E27FC236}">
                <a16:creationId xmlns:a16="http://schemas.microsoft.com/office/drawing/2014/main" id="{7EB6E997-D8E1-599A-0D26-DE6927EF22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807" y="3588900"/>
            <a:ext cx="4834413" cy="2758804"/>
          </a:xfrm>
          <a:prstGeom prst="rect">
            <a:avLst/>
          </a:prstGeom>
        </p:spPr>
      </p:pic>
      <p:pic>
        <p:nvPicPr>
          <p:cNvPr id="12" name="圖片 11" descr="一張含有 文字, 圖表, 行, 繪圖 的圖片&#10;&#10;AI 產生的內容可能不正確。">
            <a:extLst>
              <a:ext uri="{FF2B5EF4-FFF2-40B4-BE49-F238E27FC236}">
                <a16:creationId xmlns:a16="http://schemas.microsoft.com/office/drawing/2014/main" id="{3B26DEE5-6C02-8A91-C282-F042C79F0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1807" y="830096"/>
            <a:ext cx="4834413" cy="2758804"/>
          </a:xfrm>
          <a:prstGeom prst="rect">
            <a:avLst/>
          </a:prstGeom>
        </p:spPr>
      </p:pic>
      <p:sp>
        <p:nvSpPr>
          <p:cNvPr id="13" name="文字方塊 12">
            <a:extLst>
              <a:ext uri="{FF2B5EF4-FFF2-40B4-BE49-F238E27FC236}">
                <a16:creationId xmlns:a16="http://schemas.microsoft.com/office/drawing/2014/main" id="{AD5713F0-4C86-E7EF-3556-AD8E39C760F2}"/>
              </a:ext>
            </a:extLst>
          </p:cNvPr>
          <p:cNvSpPr txBox="1"/>
          <p:nvPr/>
        </p:nvSpPr>
        <p:spPr>
          <a:xfrm>
            <a:off x="504172" y="355476"/>
            <a:ext cx="5595634" cy="584775"/>
          </a:xfrm>
          <a:prstGeom prst="rect">
            <a:avLst/>
          </a:prstGeom>
          <a:noFill/>
        </p:spPr>
        <p:txBody>
          <a:bodyPr wrap="none" rtlCol="0">
            <a:spAutoFit/>
          </a:bodyPr>
          <a:lstStyle/>
          <a:p>
            <a:r>
              <a:rPr lang="en-US" altLang="zh-TW" sz="3200"/>
              <a:t>Data cleaning: Income classes</a:t>
            </a:r>
            <a:endParaRPr lang="zh-TW" altLang="en-US" sz="3200"/>
          </a:p>
        </p:txBody>
      </p:sp>
      <p:sp>
        <p:nvSpPr>
          <p:cNvPr id="14" name="文字方塊 13">
            <a:extLst>
              <a:ext uri="{FF2B5EF4-FFF2-40B4-BE49-F238E27FC236}">
                <a16:creationId xmlns:a16="http://schemas.microsoft.com/office/drawing/2014/main" id="{323AFC9A-D8F9-8967-9630-B40A69177890}"/>
              </a:ext>
            </a:extLst>
          </p:cNvPr>
          <p:cNvSpPr txBox="1"/>
          <p:nvPr/>
        </p:nvSpPr>
        <p:spPr>
          <a:xfrm>
            <a:off x="3551128" y="6073649"/>
            <a:ext cx="2270205" cy="54811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vert="horz" lIns="91440" tIns="45720" rIns="91440" bIns="45720" rtlCol="0" anchor="ctr">
            <a:normAutofit fontScale="92500"/>
          </a:bodyPr>
          <a:lstStyle/>
          <a:p>
            <a:pPr algn="ctr">
              <a:lnSpc>
                <a:spcPct val="90000"/>
              </a:lnSpc>
              <a:spcBef>
                <a:spcPts val="1000"/>
              </a:spcBef>
            </a:pPr>
            <a:r>
              <a:rPr lang="zh-TW" altLang="en-US" sz="2000">
                <a:solidFill>
                  <a:srgbClr val="FFFFFF"/>
                </a:solidFill>
              </a:rPr>
              <a:t>  </a:t>
            </a:r>
            <a:r>
              <a:rPr lang="en-US" altLang="zh-TW" sz="2400">
                <a:solidFill>
                  <a:srgbClr val="FFFFFF"/>
                </a:solidFill>
              </a:rPr>
              <a:t>Total OBS: 7779</a:t>
            </a:r>
            <a:endParaRPr lang="en-US" altLang="zh-TW" sz="1600">
              <a:solidFill>
                <a:srgbClr val="FFFFFF"/>
              </a:solidFill>
            </a:endParaRPr>
          </a:p>
        </p:txBody>
      </p:sp>
    </p:spTree>
    <p:extLst>
      <p:ext uri="{BB962C8B-B14F-4D97-AF65-F5344CB8AC3E}">
        <p14:creationId xmlns:p14="http://schemas.microsoft.com/office/powerpoint/2010/main" val="21310403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6D8E164-3DA9-CFD8-0711-39BBD5B4EB30}"/>
              </a:ext>
            </a:extLst>
          </p:cNvPr>
          <p:cNvPicPr>
            <a:picLocks noChangeAspect="1"/>
          </p:cNvPicPr>
          <p:nvPr/>
        </p:nvPicPr>
        <p:blipFill>
          <a:blip r:embed="rId3"/>
          <a:stretch>
            <a:fillRect/>
          </a:stretch>
        </p:blipFill>
        <p:spPr>
          <a:xfrm>
            <a:off x="476325" y="1440323"/>
            <a:ext cx="6140940" cy="3125581"/>
          </a:xfrm>
          <a:prstGeom prst="rect">
            <a:avLst/>
          </a:prstGeom>
        </p:spPr>
      </p:pic>
      <p:sp>
        <p:nvSpPr>
          <p:cNvPr id="7" name="文字方塊 6">
            <a:extLst>
              <a:ext uri="{FF2B5EF4-FFF2-40B4-BE49-F238E27FC236}">
                <a16:creationId xmlns:a16="http://schemas.microsoft.com/office/drawing/2014/main" id="{5D00D5B4-0371-5024-7D11-DBC6121827E6}"/>
              </a:ext>
            </a:extLst>
          </p:cNvPr>
          <p:cNvSpPr txBox="1"/>
          <p:nvPr/>
        </p:nvSpPr>
        <p:spPr>
          <a:xfrm>
            <a:off x="476325" y="5175759"/>
            <a:ext cx="6093912" cy="923330"/>
          </a:xfrm>
          <a:prstGeom prst="rect">
            <a:avLst/>
          </a:prstGeom>
          <a:noFill/>
        </p:spPr>
        <p:txBody>
          <a:bodyPr wrap="square">
            <a:spAutoFit/>
          </a:bodyPr>
          <a:lstStyle/>
          <a:p>
            <a:r>
              <a:rPr lang="en-US" altLang="zh-TW"/>
              <a:t>Source: </a:t>
            </a:r>
            <a:r>
              <a:rPr lang="zh-TW" altLang="en-US" u="sng">
                <a:solidFill>
                  <a:srgbClr val="0000FF"/>
                </a:solidFill>
              </a:rPr>
              <a:t>https://www.springfinancial.ca/blog/lifestyle/middle-class-income-in-canada-by-province</a:t>
            </a:r>
          </a:p>
        </p:txBody>
      </p:sp>
      <p:pic>
        <p:nvPicPr>
          <p:cNvPr id="9" name="圖片 8">
            <a:extLst>
              <a:ext uri="{FF2B5EF4-FFF2-40B4-BE49-F238E27FC236}">
                <a16:creationId xmlns:a16="http://schemas.microsoft.com/office/drawing/2014/main" id="{F9D4D715-41D0-6A85-E6BF-7BB9239D3D56}"/>
              </a:ext>
            </a:extLst>
          </p:cNvPr>
          <p:cNvPicPr>
            <a:picLocks noChangeAspect="1"/>
          </p:cNvPicPr>
          <p:nvPr/>
        </p:nvPicPr>
        <p:blipFill>
          <a:blip r:embed="rId4"/>
          <a:stretch>
            <a:fillRect/>
          </a:stretch>
        </p:blipFill>
        <p:spPr>
          <a:xfrm>
            <a:off x="376806" y="1866210"/>
            <a:ext cx="6129009" cy="3125580"/>
          </a:xfrm>
          <a:prstGeom prst="rect">
            <a:avLst/>
          </a:prstGeom>
        </p:spPr>
      </p:pic>
      <p:pic>
        <p:nvPicPr>
          <p:cNvPr id="11" name="圖片 10" descr="一張含有 文字, 螢幕擷取畫面, 圖表, 繪圖 的圖片&#10;&#10;AI 產生的內容可能不正確。">
            <a:extLst>
              <a:ext uri="{FF2B5EF4-FFF2-40B4-BE49-F238E27FC236}">
                <a16:creationId xmlns:a16="http://schemas.microsoft.com/office/drawing/2014/main" id="{307EB9E4-93C7-D115-13DC-320CC79FDB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8482" y="2326839"/>
            <a:ext cx="5518257" cy="2984583"/>
          </a:xfrm>
          <a:prstGeom prst="rect">
            <a:avLst/>
          </a:prstGeom>
        </p:spPr>
      </p:pic>
      <p:sp>
        <p:nvSpPr>
          <p:cNvPr id="12" name="文字方塊 11">
            <a:extLst>
              <a:ext uri="{FF2B5EF4-FFF2-40B4-BE49-F238E27FC236}">
                <a16:creationId xmlns:a16="http://schemas.microsoft.com/office/drawing/2014/main" id="{AE2A6DDD-963E-AF95-1AAC-FA12DC901D29}"/>
              </a:ext>
            </a:extLst>
          </p:cNvPr>
          <p:cNvSpPr txBox="1"/>
          <p:nvPr/>
        </p:nvSpPr>
        <p:spPr>
          <a:xfrm>
            <a:off x="513052" y="392057"/>
            <a:ext cx="6456832" cy="584775"/>
          </a:xfrm>
          <a:prstGeom prst="rect">
            <a:avLst/>
          </a:prstGeom>
          <a:noFill/>
        </p:spPr>
        <p:txBody>
          <a:bodyPr wrap="none" rtlCol="0">
            <a:spAutoFit/>
          </a:bodyPr>
          <a:lstStyle/>
          <a:p>
            <a:r>
              <a:rPr lang="en-US" altLang="zh-TW" sz="3200"/>
              <a:t>Data classification: Income classes</a:t>
            </a:r>
            <a:endParaRPr lang="zh-TW" altLang="en-US" sz="3200"/>
          </a:p>
        </p:txBody>
      </p:sp>
      <p:pic>
        <p:nvPicPr>
          <p:cNvPr id="16" name="圖片 15">
            <a:extLst>
              <a:ext uri="{FF2B5EF4-FFF2-40B4-BE49-F238E27FC236}">
                <a16:creationId xmlns:a16="http://schemas.microsoft.com/office/drawing/2014/main" id="{EA142546-6040-78D6-F7AA-8B9013E4C951}"/>
              </a:ext>
            </a:extLst>
          </p:cNvPr>
          <p:cNvPicPr>
            <a:picLocks noChangeAspect="1"/>
          </p:cNvPicPr>
          <p:nvPr/>
        </p:nvPicPr>
        <p:blipFill>
          <a:blip r:embed="rId6"/>
          <a:stretch>
            <a:fillRect/>
          </a:stretch>
        </p:blipFill>
        <p:spPr>
          <a:xfrm>
            <a:off x="6969884" y="5261059"/>
            <a:ext cx="4601217" cy="1400370"/>
          </a:xfrm>
          <a:prstGeom prst="rect">
            <a:avLst/>
          </a:prstGeom>
        </p:spPr>
      </p:pic>
      <p:cxnSp>
        <p:nvCxnSpPr>
          <p:cNvPr id="18" name="直線接點 17">
            <a:extLst>
              <a:ext uri="{FF2B5EF4-FFF2-40B4-BE49-F238E27FC236}">
                <a16:creationId xmlns:a16="http://schemas.microsoft.com/office/drawing/2014/main" id="{E0D6E054-01D2-92FB-9888-0D7586C5ED3B}"/>
              </a:ext>
            </a:extLst>
          </p:cNvPr>
          <p:cNvCxnSpPr/>
          <p:nvPr/>
        </p:nvCxnSpPr>
        <p:spPr>
          <a:xfrm flipH="1">
            <a:off x="10070924" y="6270298"/>
            <a:ext cx="1290181" cy="32567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直線接點 18">
            <a:extLst>
              <a:ext uri="{FF2B5EF4-FFF2-40B4-BE49-F238E27FC236}">
                <a16:creationId xmlns:a16="http://schemas.microsoft.com/office/drawing/2014/main" id="{21808F2B-E0EC-8835-7FA6-3B3F06D751AB}"/>
              </a:ext>
            </a:extLst>
          </p:cNvPr>
          <p:cNvCxnSpPr>
            <a:cxnSpLocks/>
          </p:cNvCxnSpPr>
          <p:nvPr/>
        </p:nvCxnSpPr>
        <p:spPr>
          <a:xfrm flipH="1" flipV="1">
            <a:off x="10070924" y="6270298"/>
            <a:ext cx="1366382" cy="34667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45176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D0562-09C3-948A-D8A5-2188ED9E4392}"/>
            </a:ext>
          </a:extLst>
        </p:cNvPr>
        <p:cNvGrpSpPr/>
        <p:nvPr/>
      </p:nvGrpSpPr>
      <p:grpSpPr>
        <a:xfrm>
          <a:off x="0" y="0"/>
          <a:ext cx="0" cy="0"/>
          <a:chOff x="0" y="0"/>
          <a:chExt cx="0" cy="0"/>
        </a:xfrm>
      </p:grpSpPr>
      <p:sp>
        <p:nvSpPr>
          <p:cNvPr id="5" name="文字方塊 4">
            <a:extLst>
              <a:ext uri="{FF2B5EF4-FFF2-40B4-BE49-F238E27FC236}">
                <a16:creationId xmlns:a16="http://schemas.microsoft.com/office/drawing/2014/main" id="{A7EBCB38-E152-B871-0C54-27FB5D8D894D}"/>
              </a:ext>
            </a:extLst>
          </p:cNvPr>
          <p:cNvSpPr txBox="1"/>
          <p:nvPr/>
        </p:nvSpPr>
        <p:spPr>
          <a:xfrm>
            <a:off x="504172" y="3040957"/>
            <a:ext cx="5591828" cy="2862322"/>
          </a:xfrm>
          <a:prstGeom prst="rect">
            <a:avLst/>
          </a:prstGeom>
          <a:noFill/>
        </p:spPr>
        <p:txBody>
          <a:bodyPr wrap="square">
            <a:spAutoFit/>
          </a:bodyPr>
          <a:lstStyle/>
          <a:p>
            <a:pPr>
              <a:buNone/>
            </a:pPr>
            <a:r>
              <a:rPr lang="en-US" altLang="zh-TW" b="1"/>
              <a:t>Outlier Boundaries:</a:t>
            </a:r>
          </a:p>
          <a:p>
            <a:pPr>
              <a:buNone/>
            </a:pPr>
            <a:endParaRPr lang="en-US" altLang="zh-TW" b="1"/>
          </a:p>
          <a:p>
            <a:pPr>
              <a:buNone/>
            </a:pPr>
            <a:r>
              <a:rPr lang="en-US" altLang="zh-TW"/>
              <a:t>The IQR method defines </a:t>
            </a:r>
            <a:r>
              <a:rPr lang="en-US" altLang="zh-TW" b="1"/>
              <a:t>outliers</a:t>
            </a:r>
            <a:r>
              <a:rPr lang="en-US" altLang="zh-TW"/>
              <a:t> as any data points that are:</a:t>
            </a:r>
          </a:p>
          <a:p>
            <a:pPr>
              <a:buFont typeface="Arial" panose="020B0604020202020204" pitchFamily="34" charset="0"/>
              <a:buChar char="•"/>
            </a:pPr>
            <a:r>
              <a:rPr lang="en-US" altLang="zh-TW" b="1"/>
              <a:t>Too low</a:t>
            </a:r>
            <a:r>
              <a:rPr lang="en-US" altLang="zh-TW"/>
              <a:t>:</a:t>
            </a:r>
            <a:br>
              <a:rPr lang="en-US" altLang="zh-TW"/>
            </a:br>
            <a:r>
              <a:rPr lang="en-US" altLang="zh-TW"/>
              <a:t>Less than -- Lower Bound=Q1−1.5× IQR </a:t>
            </a:r>
          </a:p>
          <a:p>
            <a:pPr>
              <a:buFont typeface="Arial" panose="020B0604020202020204" pitchFamily="34" charset="0"/>
              <a:buChar char="•"/>
            </a:pPr>
            <a:r>
              <a:rPr lang="en-US" altLang="zh-TW" b="1"/>
              <a:t>Too high</a:t>
            </a:r>
            <a:r>
              <a:rPr lang="en-US" altLang="zh-TW"/>
              <a:t>:</a:t>
            </a:r>
            <a:br>
              <a:rPr lang="en-US" altLang="zh-TW"/>
            </a:br>
            <a:r>
              <a:rPr lang="en-US" altLang="zh-TW"/>
              <a:t>Greater than -- Upper Bound=Q3+1.5× IQR</a:t>
            </a:r>
          </a:p>
          <a:p>
            <a:endParaRPr lang="en-US" altLang="zh-TW"/>
          </a:p>
          <a:p>
            <a:pPr>
              <a:buFont typeface="Arial" panose="020B0604020202020204" pitchFamily="34" charset="0"/>
              <a:buChar char="•"/>
            </a:pPr>
            <a:r>
              <a:rPr lang="en-US" altLang="zh-TW"/>
              <a:t>Everything </a:t>
            </a:r>
            <a:r>
              <a:rPr lang="en-US" altLang="zh-TW" b="1"/>
              <a:t>outside these two bounds is excluded</a:t>
            </a:r>
            <a:r>
              <a:rPr lang="en-US" altLang="zh-TW"/>
              <a:t>.</a:t>
            </a:r>
          </a:p>
        </p:txBody>
      </p:sp>
      <p:sp>
        <p:nvSpPr>
          <p:cNvPr id="6" name="Rectangle 1">
            <a:extLst>
              <a:ext uri="{FF2B5EF4-FFF2-40B4-BE49-F238E27FC236}">
                <a16:creationId xmlns:a16="http://schemas.microsoft.com/office/drawing/2014/main" id="{D1F37956-6EDF-9ED9-E779-63F2C87873B9}"/>
              </a:ext>
            </a:extLst>
          </p:cNvPr>
          <p:cNvSpPr>
            <a:spLocks noChangeArrowheads="1"/>
          </p:cNvSpPr>
          <p:nvPr/>
        </p:nvSpPr>
        <p:spPr bwMode="auto">
          <a:xfrm>
            <a:off x="504172" y="1244246"/>
            <a:ext cx="609391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TW" altLang="zh-TW">
                <a:latin typeface="Arial" panose="020B0604020202020204" pitchFamily="34" charset="0"/>
              </a:rPr>
              <a:t>Definitions First: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800" b="1" i="0" u="none" strike="noStrike" cap="none" normalizeH="0" baseline="0">
                <a:ln>
                  <a:noFill/>
                </a:ln>
                <a:solidFill>
                  <a:schemeClr val="tx1"/>
                </a:solidFill>
                <a:effectLst/>
                <a:latin typeface="Arial" panose="020B0604020202020204" pitchFamily="34" charset="0"/>
              </a:rPr>
              <a:t>Q</a:t>
            </a:r>
            <a:r>
              <a:rPr kumimoji="0" lang="en-US" altLang="zh-TW" sz="1800" b="1" i="0" u="none" strike="noStrike" cap="none" normalizeH="0" baseline="0">
                <a:ln>
                  <a:noFill/>
                </a:ln>
                <a:solidFill>
                  <a:schemeClr val="tx1"/>
                </a:solidFill>
                <a:effectLst/>
                <a:latin typeface="Arial" panose="020B0604020202020204" pitchFamily="34" charset="0"/>
              </a:rPr>
              <a:t>1</a:t>
            </a:r>
            <a:r>
              <a:rPr kumimoji="0" lang="zh-TW" altLang="zh-TW" sz="1800" b="0" i="0" u="none" strike="noStrike" cap="none" normalizeH="0" baseline="0">
                <a:ln>
                  <a:noFill/>
                </a:ln>
                <a:solidFill>
                  <a:schemeClr val="tx1"/>
                </a:solidFill>
                <a:effectLst/>
                <a:latin typeface="Arial" panose="020B0604020202020204" pitchFamily="34" charset="0"/>
              </a:rPr>
              <a:t> = 25</a:t>
            </a:r>
            <a:r>
              <a:rPr lang="zh-TW" altLang="zh-TW">
                <a:latin typeface="Arial" panose="020B0604020202020204" pitchFamily="34" charset="0"/>
              </a:rPr>
              <a:t>(lower quartile</a:t>
            </a:r>
            <a:r>
              <a:rPr kumimoji="0" lang="zh-TW" altLang="zh-TW"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800" b="1" i="0" u="none" strike="noStrike" cap="none" normalizeH="0" baseline="0">
                <a:ln>
                  <a:noFill/>
                </a:ln>
                <a:solidFill>
                  <a:schemeClr val="tx1"/>
                </a:solidFill>
                <a:effectLst/>
                <a:latin typeface="Arial" panose="020B0604020202020204" pitchFamily="34" charset="0"/>
              </a:rPr>
              <a:t>Q3</a:t>
            </a:r>
            <a:r>
              <a:rPr kumimoji="0" lang="zh-TW" altLang="zh-TW" sz="1800" b="0" i="0" u="none" strike="noStrike" cap="none" normalizeH="0" baseline="0">
                <a:ln>
                  <a:noFill/>
                </a:ln>
                <a:solidFill>
                  <a:schemeClr val="tx1"/>
                </a:solidFill>
                <a:effectLst/>
                <a:latin typeface="Arial" panose="020B0604020202020204" pitchFamily="34" charset="0"/>
              </a:rPr>
              <a:t> = 75th percentile (upper quartile)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800" b="1" i="0" u="none" strike="noStrike" cap="none" normalizeH="0" baseline="0">
                <a:ln>
                  <a:noFill/>
                </a:ln>
                <a:solidFill>
                  <a:schemeClr val="tx1"/>
                </a:solidFill>
                <a:effectLst/>
                <a:latin typeface="Arial" panose="020B0604020202020204" pitchFamily="34" charset="0"/>
              </a:rPr>
              <a:t>IQR</a:t>
            </a:r>
            <a:r>
              <a:rPr kumimoji="0" lang="zh-TW" altLang="zh-TW" sz="1800" b="0" i="0" u="none" strike="noStrike" cap="none" normalizeH="0" baseline="0">
                <a:ln>
                  <a:noFill/>
                </a:ln>
                <a:solidFill>
                  <a:schemeClr val="tx1"/>
                </a:solidFill>
                <a:effectLst/>
                <a:latin typeface="Arial" panose="020B0604020202020204" pitchFamily="34" charset="0"/>
              </a:rPr>
              <a:t> = Interquartile Range = </a:t>
            </a:r>
            <a:r>
              <a:rPr kumimoji="0" lang="zh-TW" altLang="zh-TW" sz="1800" b="1" i="0" u="none" strike="noStrike" cap="none" normalizeH="0" baseline="0">
                <a:ln>
                  <a:noFill/>
                </a:ln>
                <a:solidFill>
                  <a:schemeClr val="tx1"/>
                </a:solidFill>
                <a:effectLst/>
                <a:latin typeface="Arial" panose="020B0604020202020204" pitchFamily="34" charset="0"/>
              </a:rPr>
              <a:t>Q</a:t>
            </a:r>
            <a:r>
              <a:rPr kumimoji="0" lang="en-US" altLang="zh-TW" sz="1800" b="1" i="0" u="none" strike="noStrike" cap="none" normalizeH="0" baseline="0">
                <a:ln>
                  <a:noFill/>
                </a:ln>
                <a:solidFill>
                  <a:schemeClr val="tx1"/>
                </a:solidFill>
                <a:effectLst/>
                <a:latin typeface="Arial" panose="020B0604020202020204" pitchFamily="34" charset="0"/>
              </a:rPr>
              <a:t>3-</a:t>
            </a:r>
            <a:r>
              <a:rPr kumimoji="0" lang="zh-TW" altLang="zh-TW" sz="1800" b="1" i="0" u="none" strike="noStrike" cap="none" normalizeH="0" baseline="0">
                <a:ln>
                  <a:noFill/>
                </a:ln>
                <a:solidFill>
                  <a:schemeClr val="tx1"/>
                </a:solidFill>
                <a:effectLst/>
                <a:latin typeface="Arial" panose="020B0604020202020204" pitchFamily="34" charset="0"/>
              </a:rPr>
              <a:t>Q</a:t>
            </a:r>
            <a:r>
              <a:rPr kumimoji="0" lang="en-US" altLang="zh-TW" sz="1800" b="1" i="0" u="none" strike="noStrike" cap="none" normalizeH="0" baseline="0">
                <a:ln>
                  <a:noFill/>
                </a:ln>
                <a:solidFill>
                  <a:schemeClr val="tx1"/>
                </a:solidFill>
                <a:effectLst/>
                <a:latin typeface="Arial" panose="020B0604020202020204" pitchFamily="34" charset="0"/>
              </a:rPr>
              <a:t>1</a:t>
            </a:r>
            <a:r>
              <a:rPr kumimoji="0" lang="zh-TW" altLang="zh-TW" sz="1800" b="0" i="0" u="none" strike="noStrike" cap="none" normalizeH="0" baseline="0">
                <a:ln>
                  <a:noFill/>
                </a:ln>
                <a:solidFill>
                  <a:schemeClr val="tx1"/>
                </a:solidFill>
                <a:effectLst/>
                <a:latin typeface="Arial" panose="020B0604020202020204" pitchFamily="34" charset="0"/>
              </a:rPr>
              <a:t> </a:t>
            </a:r>
          </a:p>
        </p:txBody>
      </p:sp>
      <p:sp>
        <p:nvSpPr>
          <p:cNvPr id="13" name="文字方塊 12">
            <a:extLst>
              <a:ext uri="{FF2B5EF4-FFF2-40B4-BE49-F238E27FC236}">
                <a16:creationId xmlns:a16="http://schemas.microsoft.com/office/drawing/2014/main" id="{E360C370-DEC4-0332-4477-C55AF8102029}"/>
              </a:ext>
            </a:extLst>
          </p:cNvPr>
          <p:cNvSpPr txBox="1"/>
          <p:nvPr/>
        </p:nvSpPr>
        <p:spPr>
          <a:xfrm>
            <a:off x="513052" y="392057"/>
            <a:ext cx="4581703" cy="584775"/>
          </a:xfrm>
          <a:prstGeom prst="rect">
            <a:avLst/>
          </a:prstGeom>
          <a:noFill/>
        </p:spPr>
        <p:txBody>
          <a:bodyPr wrap="none" rtlCol="0">
            <a:spAutoFit/>
          </a:bodyPr>
          <a:lstStyle/>
          <a:p>
            <a:r>
              <a:rPr lang="en-US" altLang="zh-TW" sz="3200"/>
              <a:t>Data cleaning: Age group</a:t>
            </a:r>
            <a:endParaRPr lang="zh-TW" altLang="en-US" sz="3200"/>
          </a:p>
        </p:txBody>
      </p:sp>
      <p:sp>
        <p:nvSpPr>
          <p:cNvPr id="14" name="文字方塊 13">
            <a:extLst>
              <a:ext uri="{FF2B5EF4-FFF2-40B4-BE49-F238E27FC236}">
                <a16:creationId xmlns:a16="http://schemas.microsoft.com/office/drawing/2014/main" id="{6D986D48-C989-3653-26B3-EC563630EDF2}"/>
              </a:ext>
            </a:extLst>
          </p:cNvPr>
          <p:cNvSpPr txBox="1"/>
          <p:nvPr/>
        </p:nvSpPr>
        <p:spPr>
          <a:xfrm>
            <a:off x="3551128" y="6073649"/>
            <a:ext cx="2270205" cy="54811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vert="horz" lIns="91440" tIns="45720" rIns="91440" bIns="45720" rtlCol="0" anchor="ctr">
            <a:normAutofit fontScale="92500"/>
          </a:bodyPr>
          <a:lstStyle/>
          <a:p>
            <a:pPr algn="ctr">
              <a:lnSpc>
                <a:spcPct val="90000"/>
              </a:lnSpc>
              <a:spcBef>
                <a:spcPts val="1000"/>
              </a:spcBef>
            </a:pPr>
            <a:r>
              <a:rPr lang="zh-TW" altLang="en-US" sz="2000">
                <a:solidFill>
                  <a:srgbClr val="FFFFFF"/>
                </a:solidFill>
              </a:rPr>
              <a:t>  </a:t>
            </a:r>
            <a:r>
              <a:rPr lang="en-US" altLang="zh-TW" sz="2400">
                <a:solidFill>
                  <a:srgbClr val="FFFFFF"/>
                </a:solidFill>
              </a:rPr>
              <a:t>Total OBS: 7987</a:t>
            </a:r>
            <a:endParaRPr lang="en-US" altLang="zh-TW" sz="1600">
              <a:solidFill>
                <a:srgbClr val="FFFFFF"/>
              </a:solidFill>
            </a:endParaRPr>
          </a:p>
        </p:txBody>
      </p:sp>
      <p:pic>
        <p:nvPicPr>
          <p:cNvPr id="3" name="圖片 2" descr="一張含有 文字, 圖表, 繪圖, 行 的圖片&#10;&#10;AI 產生的內容可能不正確。">
            <a:extLst>
              <a:ext uri="{FF2B5EF4-FFF2-40B4-BE49-F238E27FC236}">
                <a16:creationId xmlns:a16="http://schemas.microsoft.com/office/drawing/2014/main" id="{EA86D8BE-FBD8-1BBB-F783-AAAA4D2B8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4224" y="564677"/>
            <a:ext cx="5109577" cy="2920883"/>
          </a:xfrm>
          <a:prstGeom prst="rect">
            <a:avLst/>
          </a:prstGeom>
        </p:spPr>
      </p:pic>
      <p:pic>
        <p:nvPicPr>
          <p:cNvPr id="7" name="圖片 6" descr="一張含有 文字, 圖表, 螢幕擷取畫面, 繪圖 的圖片&#10;&#10;AI 產生的內容可能不正確。">
            <a:extLst>
              <a:ext uri="{FF2B5EF4-FFF2-40B4-BE49-F238E27FC236}">
                <a16:creationId xmlns:a16="http://schemas.microsoft.com/office/drawing/2014/main" id="{60D5C3CC-E3FF-E199-FA94-90757ECF22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4224" y="3582212"/>
            <a:ext cx="5317159" cy="3039547"/>
          </a:xfrm>
          <a:prstGeom prst="rect">
            <a:avLst/>
          </a:prstGeom>
        </p:spPr>
      </p:pic>
    </p:spTree>
    <p:extLst>
      <p:ext uri="{BB962C8B-B14F-4D97-AF65-F5344CB8AC3E}">
        <p14:creationId xmlns:p14="http://schemas.microsoft.com/office/powerpoint/2010/main" val="1633207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9769F7-15A8-3CE0-F3B7-750F8C68DF8B}"/>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8DBE655C-905D-1FED-55C0-2C48CD424C4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altLang="zh-CN" sz="4000" b="1" dirty="0">
                <a:solidFill>
                  <a:schemeClr val="bg1"/>
                </a:solidFill>
                <a:latin typeface="Helvetica"/>
                <a:ea typeface="等线"/>
                <a:cs typeface="Helvetica"/>
              </a:rPr>
              <a:t>2021 federal election</a:t>
            </a:r>
          </a:p>
        </p:txBody>
      </p:sp>
      <p:sp>
        <p:nvSpPr>
          <p:cNvPr id="8" name="页脚占位符 7">
            <a:extLst>
              <a:ext uri="{FF2B5EF4-FFF2-40B4-BE49-F238E27FC236}">
                <a16:creationId xmlns:a16="http://schemas.microsoft.com/office/drawing/2014/main" id="{0B8C044A-4A34-FDF5-3ECC-3691EFBC3D56}"/>
              </a:ext>
            </a:extLst>
          </p:cNvPr>
          <p:cNvSpPr>
            <a:spLocks noGrp="1"/>
          </p:cNvSpPr>
          <p:nvPr>
            <p:ph type="ftr" sz="quarter" idx="11"/>
          </p:nvPr>
        </p:nvSpPr>
        <p:spPr>
          <a:xfrm rot="5400000">
            <a:off x="-1828800" y="2002536"/>
            <a:ext cx="4114800" cy="365760"/>
          </a:xfrm>
        </p:spPr>
        <p:txBody>
          <a:bodyPr vert="horz" lIns="91440" tIns="45720" rIns="91440" bIns="45720" rtlCol="0" anchor="ctr">
            <a:normAutofit/>
          </a:bodyPr>
          <a:lstStyle/>
          <a:p>
            <a:pPr algn="l"/>
            <a:endParaRPr lang="en-US" sz="1100" kern="1200">
              <a:solidFill>
                <a:srgbClr val="FFFFFF"/>
              </a:solidFill>
              <a:latin typeface="+mn-lt"/>
              <a:ea typeface="+mn-ea"/>
              <a:cs typeface="+mn-cs"/>
            </a:endParaRPr>
          </a:p>
        </p:txBody>
      </p:sp>
      <p:pic>
        <p:nvPicPr>
          <p:cNvPr id="18" name="图片 17">
            <a:extLst>
              <a:ext uri="{FF2B5EF4-FFF2-40B4-BE49-F238E27FC236}">
                <a16:creationId xmlns:a16="http://schemas.microsoft.com/office/drawing/2014/main" id="{052C7C41-59A1-55E2-A052-856B60675AC5}"/>
              </a:ext>
            </a:extLst>
          </p:cNvPr>
          <p:cNvPicPr>
            <a:picLocks noChangeAspect="1"/>
          </p:cNvPicPr>
          <p:nvPr/>
        </p:nvPicPr>
        <p:blipFill>
          <a:blip r:embed="rId3"/>
          <a:stretch>
            <a:fillRect/>
          </a:stretch>
        </p:blipFill>
        <p:spPr>
          <a:xfrm>
            <a:off x="4681340" y="467208"/>
            <a:ext cx="6867923" cy="5923584"/>
          </a:xfrm>
          <a:prstGeom prst="rect">
            <a:avLst/>
          </a:prstGeom>
        </p:spPr>
      </p:pic>
      <p:sp>
        <p:nvSpPr>
          <p:cNvPr id="7" name="日期占位符 6">
            <a:extLst>
              <a:ext uri="{FF2B5EF4-FFF2-40B4-BE49-F238E27FC236}">
                <a16:creationId xmlns:a16="http://schemas.microsoft.com/office/drawing/2014/main" id="{35656427-0761-DF80-2D4D-E78D1BBEDFE3}"/>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algn="r">
              <a:spcAft>
                <a:spcPts val="600"/>
              </a:spcAft>
            </a:pPr>
            <a:fld id="{3E9D7303-89BC-C148-BA69-ECCBC93995A9}" type="datetime1">
              <a:rPr lang="en-US" altLang="zh-CN" sz="1100">
                <a:solidFill>
                  <a:schemeClr val="tx1">
                    <a:lumMod val="50000"/>
                    <a:lumOff val="50000"/>
                  </a:schemeClr>
                </a:solidFill>
              </a:rPr>
              <a:pPr algn="r">
                <a:spcAft>
                  <a:spcPts val="600"/>
                </a:spcAft>
              </a:pPr>
              <a:t>3/31/25</a:t>
            </a:fld>
            <a:endParaRPr lang="en-US" sz="1100">
              <a:solidFill>
                <a:schemeClr val="tx1">
                  <a:lumMod val="50000"/>
                  <a:lumOff val="50000"/>
                </a:schemeClr>
              </a:solidFill>
            </a:endParaRPr>
          </a:p>
        </p:txBody>
      </p:sp>
      <p:sp>
        <p:nvSpPr>
          <p:cNvPr id="9" name="灯片编号占位符 8">
            <a:extLst>
              <a:ext uri="{FF2B5EF4-FFF2-40B4-BE49-F238E27FC236}">
                <a16:creationId xmlns:a16="http://schemas.microsoft.com/office/drawing/2014/main" id="{1BD959FD-F3C0-30A2-AF1B-4FF683A72C05}"/>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94917615-2DB4-4DAA-9DE3-B2B689A846E0}" type="slidenum">
              <a:rPr lang="en-US" sz="1100">
                <a:solidFill>
                  <a:schemeClr val="tx1">
                    <a:lumMod val="50000"/>
                    <a:lumOff val="50000"/>
                  </a:schemeClr>
                </a:solidFill>
              </a:rPr>
              <a:pPr>
                <a:spcAft>
                  <a:spcPts val="600"/>
                </a:spcAft>
              </a:pPr>
              <a:t>4</a:t>
            </a:fld>
            <a:endParaRPr lang="en-US" sz="1100">
              <a:solidFill>
                <a:schemeClr val="tx1">
                  <a:lumMod val="50000"/>
                  <a:lumOff val="50000"/>
                </a:schemeClr>
              </a:solidFill>
            </a:endParaRPr>
          </a:p>
        </p:txBody>
      </p:sp>
    </p:spTree>
    <p:extLst>
      <p:ext uri="{BB962C8B-B14F-4D97-AF65-F5344CB8AC3E}">
        <p14:creationId xmlns:p14="http://schemas.microsoft.com/office/powerpoint/2010/main" val="15455864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78D1B-984B-49EE-8925-235171B68AFD}"/>
            </a:ext>
          </a:extLst>
        </p:cNvPr>
        <p:cNvGrpSpPr/>
        <p:nvPr/>
      </p:nvGrpSpPr>
      <p:grpSpPr>
        <a:xfrm>
          <a:off x="0" y="0"/>
          <a:ext cx="0" cy="0"/>
          <a:chOff x="0" y="0"/>
          <a:chExt cx="0" cy="0"/>
        </a:xfrm>
      </p:grpSpPr>
      <p:sp>
        <p:nvSpPr>
          <p:cNvPr id="7" name="文字方塊 6">
            <a:extLst>
              <a:ext uri="{FF2B5EF4-FFF2-40B4-BE49-F238E27FC236}">
                <a16:creationId xmlns:a16="http://schemas.microsoft.com/office/drawing/2014/main" id="{D21DE99A-5560-BCC0-1359-FB16B590DC53}"/>
              </a:ext>
            </a:extLst>
          </p:cNvPr>
          <p:cNvSpPr txBox="1"/>
          <p:nvPr/>
        </p:nvSpPr>
        <p:spPr>
          <a:xfrm>
            <a:off x="476325" y="5175759"/>
            <a:ext cx="6093912" cy="646331"/>
          </a:xfrm>
          <a:prstGeom prst="rect">
            <a:avLst/>
          </a:prstGeom>
          <a:noFill/>
        </p:spPr>
        <p:txBody>
          <a:bodyPr wrap="square">
            <a:spAutoFit/>
          </a:bodyPr>
          <a:lstStyle/>
          <a:p>
            <a:r>
              <a:rPr lang="en-US" altLang="zh-TW"/>
              <a:t>Source: </a:t>
            </a:r>
            <a:r>
              <a:rPr lang="en-US" altLang="zh-TW" u="sng">
                <a:solidFill>
                  <a:srgbClr val="0000FF"/>
                </a:solidFill>
              </a:rPr>
              <a:t>https://www.statcan.gc.ca/en/concepts/definitions/age2</a:t>
            </a:r>
            <a:endParaRPr lang="zh-TW" altLang="en-US" u="sng">
              <a:solidFill>
                <a:srgbClr val="0000FF"/>
              </a:solidFill>
            </a:endParaRPr>
          </a:p>
        </p:txBody>
      </p:sp>
      <p:sp>
        <p:nvSpPr>
          <p:cNvPr id="12" name="文字方塊 11">
            <a:extLst>
              <a:ext uri="{FF2B5EF4-FFF2-40B4-BE49-F238E27FC236}">
                <a16:creationId xmlns:a16="http://schemas.microsoft.com/office/drawing/2014/main" id="{84D044E2-4C18-EBF5-B16D-096B5445F8ED}"/>
              </a:ext>
            </a:extLst>
          </p:cNvPr>
          <p:cNvSpPr txBox="1"/>
          <p:nvPr/>
        </p:nvSpPr>
        <p:spPr>
          <a:xfrm>
            <a:off x="513052" y="392057"/>
            <a:ext cx="5442900" cy="584775"/>
          </a:xfrm>
          <a:prstGeom prst="rect">
            <a:avLst/>
          </a:prstGeom>
          <a:noFill/>
        </p:spPr>
        <p:txBody>
          <a:bodyPr wrap="none" rtlCol="0">
            <a:spAutoFit/>
          </a:bodyPr>
          <a:lstStyle/>
          <a:p>
            <a:r>
              <a:rPr lang="en-US" altLang="zh-TW" sz="3200"/>
              <a:t>Data classification: Age group</a:t>
            </a:r>
            <a:endParaRPr lang="zh-TW" altLang="en-US" sz="3200"/>
          </a:p>
        </p:txBody>
      </p:sp>
      <p:graphicFrame>
        <p:nvGraphicFramePr>
          <p:cNvPr id="13" name="表格 12">
            <a:extLst>
              <a:ext uri="{FF2B5EF4-FFF2-40B4-BE49-F238E27FC236}">
                <a16:creationId xmlns:a16="http://schemas.microsoft.com/office/drawing/2014/main" id="{E42B1D6E-541D-E588-B8F5-05F236DD58F7}"/>
              </a:ext>
            </a:extLst>
          </p:cNvPr>
          <p:cNvGraphicFramePr>
            <a:graphicFrameLocks noGrp="1"/>
          </p:cNvGraphicFramePr>
          <p:nvPr>
            <p:extLst>
              <p:ext uri="{D42A27DB-BD31-4B8C-83A1-F6EECF244321}">
                <p14:modId xmlns:p14="http://schemas.microsoft.com/office/powerpoint/2010/main" val="3793600084"/>
              </p:ext>
            </p:extLst>
          </p:nvPr>
        </p:nvGraphicFramePr>
        <p:xfrm>
          <a:off x="513052" y="1728592"/>
          <a:ext cx="4935770" cy="3137940"/>
        </p:xfrm>
        <a:graphic>
          <a:graphicData uri="http://schemas.openxmlformats.org/drawingml/2006/table">
            <a:tbl>
              <a:tblPr firstRow="1" bandRow="1">
                <a:tableStyleId>{5C22544A-7EE6-4342-B048-85BDC9FD1C3A}</a:tableStyleId>
              </a:tblPr>
              <a:tblGrid>
                <a:gridCol w="2467885">
                  <a:extLst>
                    <a:ext uri="{9D8B030D-6E8A-4147-A177-3AD203B41FA5}">
                      <a16:colId xmlns:a16="http://schemas.microsoft.com/office/drawing/2014/main" val="999942133"/>
                    </a:ext>
                  </a:extLst>
                </a:gridCol>
                <a:gridCol w="2467885">
                  <a:extLst>
                    <a:ext uri="{9D8B030D-6E8A-4147-A177-3AD203B41FA5}">
                      <a16:colId xmlns:a16="http://schemas.microsoft.com/office/drawing/2014/main" val="1181596934"/>
                    </a:ext>
                  </a:extLst>
                </a:gridCol>
              </a:tblGrid>
              <a:tr h="627588">
                <a:tc>
                  <a:txBody>
                    <a:bodyPr/>
                    <a:lstStyle/>
                    <a:p>
                      <a:pPr algn="ctr"/>
                      <a:r>
                        <a:rPr lang="en-US" altLang="zh-TW">
                          <a:solidFill>
                            <a:schemeClr val="tx1"/>
                          </a:solidFill>
                        </a:rPr>
                        <a:t>Group</a:t>
                      </a:r>
                      <a:endParaRPr lang="zh-TW" altLang="en-US">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DED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a:solidFill>
                            <a:schemeClr val="tx1"/>
                          </a:solidFill>
                        </a:rPr>
                        <a:t>Age</a:t>
                      </a:r>
                      <a:endParaRPr lang="zh-TW" altLang="en-US">
                        <a:solidFill>
                          <a:schemeClr val="tx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DEDF8"/>
                    </a:solidFill>
                  </a:tcPr>
                </a:tc>
                <a:extLst>
                  <a:ext uri="{0D108BD9-81ED-4DB2-BD59-A6C34878D82A}">
                    <a16:rowId xmlns:a16="http://schemas.microsoft.com/office/drawing/2014/main" val="706332067"/>
                  </a:ext>
                </a:extLst>
              </a:tr>
              <a:tr h="627588">
                <a:tc>
                  <a:txBody>
                    <a:bodyPr/>
                    <a:lstStyle/>
                    <a:p>
                      <a:pPr algn="ctr"/>
                      <a:r>
                        <a:rPr lang="en-US" altLang="zh-TW" sz="1800" b="1" i="0" kern="1200">
                          <a:solidFill>
                            <a:schemeClr val="dk1"/>
                          </a:solidFill>
                          <a:effectLst/>
                          <a:latin typeface="+mn-lt"/>
                          <a:ea typeface="+mn-ea"/>
                          <a:cs typeface="+mn-cs"/>
                        </a:rPr>
                        <a:t>Children</a:t>
                      </a:r>
                      <a:endParaRPr lang="zh-TW" altLang="en-US"/>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altLang="zh-TW" sz="1800" b="0" i="0" kern="1200">
                          <a:solidFill>
                            <a:schemeClr val="dk1"/>
                          </a:solidFill>
                          <a:effectLst/>
                          <a:latin typeface="+mn-lt"/>
                          <a:ea typeface="+mn-ea"/>
                          <a:cs typeface="+mn-cs"/>
                        </a:rPr>
                        <a:t>00-14 years</a:t>
                      </a:r>
                      <a:endParaRPr lang="zh-TW" altLang="en-US" b="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35913926"/>
                  </a:ext>
                </a:extLst>
              </a:tr>
              <a:tr h="627588">
                <a:tc>
                  <a:txBody>
                    <a:bodyPr/>
                    <a:lstStyle/>
                    <a:p>
                      <a:pPr algn="ctr"/>
                      <a:r>
                        <a:rPr lang="en-US" altLang="zh-TW" sz="1800" b="1" i="0" kern="1200">
                          <a:solidFill>
                            <a:schemeClr val="dk1"/>
                          </a:solidFill>
                          <a:effectLst/>
                          <a:latin typeface="+mn-lt"/>
                          <a:ea typeface="+mn-ea"/>
                          <a:cs typeface="+mn-cs"/>
                        </a:rPr>
                        <a:t>Youth</a:t>
                      </a:r>
                      <a:endParaRPr lang="zh-TW" altLang="en-US"/>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altLang="zh-TW" sz="1800" b="0" i="0" kern="1200">
                          <a:solidFill>
                            <a:schemeClr val="dk1"/>
                          </a:solidFill>
                          <a:effectLst/>
                          <a:latin typeface="+mn-lt"/>
                          <a:ea typeface="+mn-ea"/>
                          <a:cs typeface="+mn-cs"/>
                        </a:rPr>
                        <a:t>15-24 years</a:t>
                      </a:r>
                      <a:endParaRPr lang="zh-TW" altLang="en-US" b="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3918447"/>
                  </a:ext>
                </a:extLst>
              </a:tr>
              <a:tr h="627588">
                <a:tc>
                  <a:txBody>
                    <a:bodyPr/>
                    <a:lstStyle/>
                    <a:p>
                      <a:pPr algn="ctr"/>
                      <a:r>
                        <a:rPr lang="en-US" altLang="zh-TW" sz="1800" b="1" i="0" kern="1200">
                          <a:solidFill>
                            <a:schemeClr val="dk1"/>
                          </a:solidFill>
                          <a:effectLst/>
                          <a:latin typeface="+mn-lt"/>
                          <a:ea typeface="+mn-ea"/>
                          <a:cs typeface="+mn-cs"/>
                        </a:rPr>
                        <a:t>Adults</a:t>
                      </a:r>
                      <a:endParaRPr lang="zh-TW" altLang="en-US"/>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altLang="zh-TW" sz="1800" b="0" i="0" kern="1200">
                          <a:solidFill>
                            <a:schemeClr val="dk1"/>
                          </a:solidFill>
                          <a:effectLst/>
                          <a:latin typeface="+mn-lt"/>
                          <a:ea typeface="+mn-ea"/>
                          <a:cs typeface="+mn-cs"/>
                        </a:rPr>
                        <a:t>25-64 years</a:t>
                      </a:r>
                      <a:endParaRPr lang="zh-TW" altLang="en-US" b="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62954043"/>
                  </a:ext>
                </a:extLst>
              </a:tr>
              <a:tr h="627588">
                <a:tc>
                  <a:txBody>
                    <a:bodyPr/>
                    <a:lstStyle/>
                    <a:p>
                      <a:pPr algn="ctr"/>
                      <a:r>
                        <a:rPr lang="en-US" altLang="zh-TW" sz="1800" b="1" i="0" kern="1200">
                          <a:solidFill>
                            <a:schemeClr val="dk1"/>
                          </a:solidFill>
                          <a:effectLst/>
                          <a:latin typeface="+mn-lt"/>
                          <a:ea typeface="+mn-ea"/>
                          <a:cs typeface="+mn-cs"/>
                        </a:rPr>
                        <a:t>Seniors</a:t>
                      </a:r>
                      <a:endParaRPr lang="zh-TW" altLang="en-US"/>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altLang="zh-TW" sz="1800" b="0" i="0" kern="1200">
                          <a:solidFill>
                            <a:schemeClr val="dk1"/>
                          </a:solidFill>
                          <a:effectLst/>
                          <a:latin typeface="+mn-lt"/>
                          <a:ea typeface="+mn-ea"/>
                          <a:cs typeface="+mn-cs"/>
                        </a:rPr>
                        <a:t>65 years and over</a:t>
                      </a:r>
                      <a:endParaRPr lang="zh-TW" altLang="en-US" b="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64530236"/>
                  </a:ext>
                </a:extLst>
              </a:tr>
            </a:tbl>
          </a:graphicData>
        </a:graphic>
      </p:graphicFrame>
      <p:sp>
        <p:nvSpPr>
          <p:cNvPr id="2" name="文字方塊 1">
            <a:extLst>
              <a:ext uri="{FF2B5EF4-FFF2-40B4-BE49-F238E27FC236}">
                <a16:creationId xmlns:a16="http://schemas.microsoft.com/office/drawing/2014/main" id="{231D9EC1-F6B3-CA99-F64B-86E568FD4C9D}"/>
              </a:ext>
            </a:extLst>
          </p:cNvPr>
          <p:cNvSpPr txBox="1"/>
          <p:nvPr/>
        </p:nvSpPr>
        <p:spPr>
          <a:xfrm>
            <a:off x="476325" y="1116604"/>
            <a:ext cx="3948966" cy="369332"/>
          </a:xfrm>
          <a:prstGeom prst="rect">
            <a:avLst/>
          </a:prstGeom>
          <a:noFill/>
        </p:spPr>
        <p:txBody>
          <a:bodyPr wrap="none" rtlCol="0">
            <a:spAutoFit/>
          </a:bodyPr>
          <a:lstStyle/>
          <a:p>
            <a:r>
              <a:rPr lang="en-US" altLang="zh-TW"/>
              <a:t>Age group classification from </a:t>
            </a:r>
            <a:r>
              <a:rPr lang="en-US" altLang="zh-TW" err="1"/>
              <a:t>Statcan</a:t>
            </a:r>
            <a:r>
              <a:rPr lang="en-US" altLang="zh-TW"/>
              <a:t>:</a:t>
            </a:r>
            <a:endParaRPr lang="zh-TW" altLang="en-US"/>
          </a:p>
        </p:txBody>
      </p:sp>
      <p:pic>
        <p:nvPicPr>
          <p:cNvPr id="6" name="圖片 5" descr="一張含有 文字, 螢幕擷取畫面, 圖表, 繪圖 的圖片&#10;&#10;AI 產生的內容可能不正確。">
            <a:extLst>
              <a:ext uri="{FF2B5EF4-FFF2-40B4-BE49-F238E27FC236}">
                <a16:creationId xmlns:a16="http://schemas.microsoft.com/office/drawing/2014/main" id="{FCBF1A9D-A977-38C7-A8D6-65A6DB385E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6927" y="1895889"/>
            <a:ext cx="5620535" cy="3212971"/>
          </a:xfrm>
          <a:prstGeom prst="rect">
            <a:avLst/>
          </a:prstGeom>
        </p:spPr>
      </p:pic>
      <p:pic>
        <p:nvPicPr>
          <p:cNvPr id="10" name="圖片 9">
            <a:extLst>
              <a:ext uri="{FF2B5EF4-FFF2-40B4-BE49-F238E27FC236}">
                <a16:creationId xmlns:a16="http://schemas.microsoft.com/office/drawing/2014/main" id="{EAEC4F11-B942-A122-E05A-C857B77629A7}"/>
              </a:ext>
            </a:extLst>
          </p:cNvPr>
          <p:cNvPicPr>
            <a:picLocks noChangeAspect="1"/>
          </p:cNvPicPr>
          <p:nvPr/>
        </p:nvPicPr>
        <p:blipFill>
          <a:blip r:embed="rId4"/>
          <a:stretch>
            <a:fillRect/>
          </a:stretch>
        </p:blipFill>
        <p:spPr>
          <a:xfrm>
            <a:off x="6761343" y="5475628"/>
            <a:ext cx="4631702" cy="1037418"/>
          </a:xfrm>
          <a:prstGeom prst="rect">
            <a:avLst/>
          </a:prstGeom>
        </p:spPr>
      </p:pic>
      <p:cxnSp>
        <p:nvCxnSpPr>
          <p:cNvPr id="14" name="直線接點 13">
            <a:extLst>
              <a:ext uri="{FF2B5EF4-FFF2-40B4-BE49-F238E27FC236}">
                <a16:creationId xmlns:a16="http://schemas.microsoft.com/office/drawing/2014/main" id="{D002F6F9-750C-4805-9B47-ECCC130363F9}"/>
              </a:ext>
            </a:extLst>
          </p:cNvPr>
          <p:cNvCxnSpPr/>
          <p:nvPr/>
        </p:nvCxnSpPr>
        <p:spPr>
          <a:xfrm flipH="1">
            <a:off x="6570237" y="6131317"/>
            <a:ext cx="1290181" cy="32567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直線接點 14">
            <a:extLst>
              <a:ext uri="{FF2B5EF4-FFF2-40B4-BE49-F238E27FC236}">
                <a16:creationId xmlns:a16="http://schemas.microsoft.com/office/drawing/2014/main" id="{44BEA0A5-5285-6C22-66C9-37A5EDE23E7D}"/>
              </a:ext>
            </a:extLst>
          </p:cNvPr>
          <p:cNvCxnSpPr>
            <a:cxnSpLocks/>
          </p:cNvCxnSpPr>
          <p:nvPr/>
        </p:nvCxnSpPr>
        <p:spPr>
          <a:xfrm flipH="1" flipV="1">
            <a:off x="6570237" y="6131317"/>
            <a:ext cx="1366382" cy="34667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0571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75E0D664-F9FF-6E07-AFE8-1EBF4981C455}"/>
              </a:ext>
            </a:extLst>
          </p:cNvPr>
          <p:cNvPicPr>
            <a:picLocks noChangeAspect="1"/>
          </p:cNvPicPr>
          <p:nvPr/>
        </p:nvPicPr>
        <p:blipFill>
          <a:blip r:embed="rId2"/>
          <a:stretch>
            <a:fillRect/>
          </a:stretch>
        </p:blipFill>
        <p:spPr>
          <a:xfrm>
            <a:off x="830575" y="5385080"/>
            <a:ext cx="10155067" cy="933580"/>
          </a:xfrm>
          <a:prstGeom prst="rect">
            <a:avLst/>
          </a:prstGeom>
        </p:spPr>
      </p:pic>
      <p:sp>
        <p:nvSpPr>
          <p:cNvPr id="7" name="文字方塊 6">
            <a:extLst>
              <a:ext uri="{FF2B5EF4-FFF2-40B4-BE49-F238E27FC236}">
                <a16:creationId xmlns:a16="http://schemas.microsoft.com/office/drawing/2014/main" id="{D6D9E132-72B3-0C46-49D9-C91C1A06009A}"/>
              </a:ext>
            </a:extLst>
          </p:cNvPr>
          <p:cNvSpPr txBox="1"/>
          <p:nvPr/>
        </p:nvSpPr>
        <p:spPr>
          <a:xfrm>
            <a:off x="513052" y="392057"/>
            <a:ext cx="6578211" cy="584775"/>
          </a:xfrm>
          <a:prstGeom prst="rect">
            <a:avLst/>
          </a:prstGeom>
          <a:noFill/>
        </p:spPr>
        <p:txBody>
          <a:bodyPr wrap="none" rtlCol="0">
            <a:spAutoFit/>
          </a:bodyPr>
          <a:lstStyle/>
          <a:p>
            <a:r>
              <a:rPr lang="en-US" altLang="zh-TW" sz="3200"/>
              <a:t>Data classification: Education group</a:t>
            </a:r>
            <a:endParaRPr lang="zh-TW" altLang="en-US" sz="3200"/>
          </a:p>
        </p:txBody>
      </p:sp>
      <p:pic>
        <p:nvPicPr>
          <p:cNvPr id="9" name="圖片 8" descr="一張含有 文字, 螢幕擷取畫面, 圖表, 繪圖 的圖片&#10;&#10;AI 產生的內容可能不正確。">
            <a:extLst>
              <a:ext uri="{FF2B5EF4-FFF2-40B4-BE49-F238E27FC236}">
                <a16:creationId xmlns:a16="http://schemas.microsoft.com/office/drawing/2014/main" id="{CC59AED3-0E1A-E0E4-EF5D-DF3631554E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1758" y="1472920"/>
            <a:ext cx="6868484" cy="3686689"/>
          </a:xfrm>
          <a:prstGeom prst="rect">
            <a:avLst/>
          </a:prstGeom>
        </p:spPr>
      </p:pic>
    </p:spTree>
    <p:extLst>
      <p:ext uri="{BB962C8B-B14F-4D97-AF65-F5344CB8AC3E}">
        <p14:creationId xmlns:p14="http://schemas.microsoft.com/office/powerpoint/2010/main" val="1974618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E9DCE951-E67B-3AA6-813B-CD5AAE1167DE}"/>
              </a:ext>
            </a:extLst>
          </p:cNvPr>
          <p:cNvPicPr>
            <a:picLocks noChangeAspect="1"/>
          </p:cNvPicPr>
          <p:nvPr/>
        </p:nvPicPr>
        <p:blipFill>
          <a:blip r:embed="rId2"/>
          <a:stretch>
            <a:fillRect/>
          </a:stretch>
        </p:blipFill>
        <p:spPr>
          <a:xfrm>
            <a:off x="3949876" y="5283047"/>
            <a:ext cx="3762900" cy="924054"/>
          </a:xfrm>
          <a:prstGeom prst="rect">
            <a:avLst/>
          </a:prstGeom>
        </p:spPr>
      </p:pic>
      <p:pic>
        <p:nvPicPr>
          <p:cNvPr id="11" name="圖片 10" descr="一張含有 文字, 螢幕擷取畫面, 圖表, 繪圖 的圖片&#10;&#10;AI 產生的內容可能不正確。">
            <a:extLst>
              <a:ext uri="{FF2B5EF4-FFF2-40B4-BE49-F238E27FC236}">
                <a16:creationId xmlns:a16="http://schemas.microsoft.com/office/drawing/2014/main" id="{635795B8-243F-863D-DAD4-53F59C95E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250" y="1574953"/>
            <a:ext cx="6978989" cy="3332310"/>
          </a:xfrm>
          <a:prstGeom prst="rect">
            <a:avLst/>
          </a:prstGeom>
        </p:spPr>
      </p:pic>
      <p:cxnSp>
        <p:nvCxnSpPr>
          <p:cNvPr id="12" name="直線接點 11">
            <a:extLst>
              <a:ext uri="{FF2B5EF4-FFF2-40B4-BE49-F238E27FC236}">
                <a16:creationId xmlns:a16="http://schemas.microsoft.com/office/drawing/2014/main" id="{B3A27780-B20D-A7EC-F1A2-07EF50361955}"/>
              </a:ext>
            </a:extLst>
          </p:cNvPr>
          <p:cNvCxnSpPr/>
          <p:nvPr/>
        </p:nvCxnSpPr>
        <p:spPr>
          <a:xfrm flipH="1">
            <a:off x="5412809" y="5771566"/>
            <a:ext cx="1290181" cy="32567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直線接點 12">
            <a:extLst>
              <a:ext uri="{FF2B5EF4-FFF2-40B4-BE49-F238E27FC236}">
                <a16:creationId xmlns:a16="http://schemas.microsoft.com/office/drawing/2014/main" id="{395F988B-1A1F-38F2-83B2-FDCFAF33458F}"/>
              </a:ext>
            </a:extLst>
          </p:cNvPr>
          <p:cNvCxnSpPr>
            <a:cxnSpLocks/>
          </p:cNvCxnSpPr>
          <p:nvPr/>
        </p:nvCxnSpPr>
        <p:spPr>
          <a:xfrm flipH="1" flipV="1">
            <a:off x="5412809" y="5771566"/>
            <a:ext cx="1366382" cy="34667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4" name="文字方塊 13">
            <a:extLst>
              <a:ext uri="{FF2B5EF4-FFF2-40B4-BE49-F238E27FC236}">
                <a16:creationId xmlns:a16="http://schemas.microsoft.com/office/drawing/2014/main" id="{6EA52DF7-08F2-3BB2-5838-635888CA1CEC}"/>
              </a:ext>
            </a:extLst>
          </p:cNvPr>
          <p:cNvSpPr txBox="1"/>
          <p:nvPr/>
        </p:nvSpPr>
        <p:spPr>
          <a:xfrm>
            <a:off x="513052" y="392057"/>
            <a:ext cx="5081456" cy="584775"/>
          </a:xfrm>
          <a:prstGeom prst="rect">
            <a:avLst/>
          </a:prstGeom>
          <a:noFill/>
        </p:spPr>
        <p:txBody>
          <a:bodyPr wrap="none" rtlCol="0">
            <a:spAutoFit/>
          </a:bodyPr>
          <a:lstStyle/>
          <a:p>
            <a:r>
              <a:rPr lang="en-US" altLang="zh-TW" sz="3200"/>
              <a:t>Data classification:  Gender</a:t>
            </a:r>
            <a:endParaRPr lang="zh-TW" altLang="en-US" sz="3200"/>
          </a:p>
        </p:txBody>
      </p:sp>
    </p:spTree>
    <p:extLst>
      <p:ext uri="{BB962C8B-B14F-4D97-AF65-F5344CB8AC3E}">
        <p14:creationId xmlns:p14="http://schemas.microsoft.com/office/powerpoint/2010/main" val="32272605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A35C7-6480-EABC-CCBC-0F6530CC1494}"/>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26FF7373-03BC-9BE3-C0F5-F3B222D85631}"/>
              </a:ext>
            </a:extLst>
          </p:cNvPr>
          <p:cNvPicPr>
            <a:picLocks noChangeAspect="1"/>
          </p:cNvPicPr>
          <p:nvPr/>
        </p:nvPicPr>
        <p:blipFill>
          <a:blip r:embed="rId2"/>
          <a:stretch>
            <a:fillRect/>
          </a:stretch>
        </p:blipFill>
        <p:spPr>
          <a:xfrm>
            <a:off x="1825185" y="5207697"/>
            <a:ext cx="7840169" cy="1390844"/>
          </a:xfrm>
          <a:prstGeom prst="rect">
            <a:avLst/>
          </a:prstGeom>
        </p:spPr>
      </p:pic>
      <p:pic>
        <p:nvPicPr>
          <p:cNvPr id="9" name="圖片 8" descr="一張含有 文字, 螢幕擷取畫面, 圖表, 繪圖 的圖片&#10;&#10;AI 產生的內容可能不正確。">
            <a:extLst>
              <a:ext uri="{FF2B5EF4-FFF2-40B4-BE49-F238E27FC236}">
                <a16:creationId xmlns:a16="http://schemas.microsoft.com/office/drawing/2014/main" id="{5886F7E6-4FA3-503D-291D-2F4E1E8D12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9342" y="1395748"/>
            <a:ext cx="6792273" cy="3686689"/>
          </a:xfrm>
          <a:prstGeom prst="rect">
            <a:avLst/>
          </a:prstGeom>
        </p:spPr>
      </p:pic>
      <p:sp>
        <p:nvSpPr>
          <p:cNvPr id="10" name="文字方塊 9">
            <a:extLst>
              <a:ext uri="{FF2B5EF4-FFF2-40B4-BE49-F238E27FC236}">
                <a16:creationId xmlns:a16="http://schemas.microsoft.com/office/drawing/2014/main" id="{768B4115-5505-D91E-1931-A19884585F12}"/>
              </a:ext>
            </a:extLst>
          </p:cNvPr>
          <p:cNvSpPr txBox="1"/>
          <p:nvPr/>
        </p:nvSpPr>
        <p:spPr>
          <a:xfrm>
            <a:off x="513052" y="392057"/>
            <a:ext cx="5176032" cy="584775"/>
          </a:xfrm>
          <a:prstGeom prst="rect">
            <a:avLst/>
          </a:prstGeom>
          <a:noFill/>
        </p:spPr>
        <p:txBody>
          <a:bodyPr wrap="none" rtlCol="0">
            <a:spAutoFit/>
          </a:bodyPr>
          <a:lstStyle/>
          <a:p>
            <a:r>
              <a:rPr lang="en-US" altLang="zh-TW" sz="3200"/>
              <a:t>Data classification:  Regions</a:t>
            </a:r>
            <a:endParaRPr lang="zh-TW" altLang="en-US" sz="3200"/>
          </a:p>
        </p:txBody>
      </p:sp>
      <p:cxnSp>
        <p:nvCxnSpPr>
          <p:cNvPr id="13" name="直線接點 12">
            <a:extLst>
              <a:ext uri="{FF2B5EF4-FFF2-40B4-BE49-F238E27FC236}">
                <a16:creationId xmlns:a16="http://schemas.microsoft.com/office/drawing/2014/main" id="{41147E84-BD89-0AA7-4BA6-022084BB5C64}"/>
              </a:ext>
            </a:extLst>
          </p:cNvPr>
          <p:cNvCxnSpPr/>
          <p:nvPr/>
        </p:nvCxnSpPr>
        <p:spPr>
          <a:xfrm flipH="1">
            <a:off x="4322702" y="6262364"/>
            <a:ext cx="1290181" cy="32567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直線接點 13">
            <a:extLst>
              <a:ext uri="{FF2B5EF4-FFF2-40B4-BE49-F238E27FC236}">
                <a16:creationId xmlns:a16="http://schemas.microsoft.com/office/drawing/2014/main" id="{77CAA350-EEB6-CCDE-5954-A95CAC4C3F94}"/>
              </a:ext>
            </a:extLst>
          </p:cNvPr>
          <p:cNvCxnSpPr>
            <a:cxnSpLocks/>
          </p:cNvCxnSpPr>
          <p:nvPr/>
        </p:nvCxnSpPr>
        <p:spPr>
          <a:xfrm flipH="1" flipV="1">
            <a:off x="4322702" y="6262364"/>
            <a:ext cx="1366382" cy="34667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2619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BBA52-46B8-8874-B911-41824D45A64D}"/>
            </a:ext>
          </a:extLst>
        </p:cNvPr>
        <p:cNvGrpSpPr/>
        <p:nvPr/>
      </p:nvGrpSpPr>
      <p:grpSpPr>
        <a:xfrm>
          <a:off x="0" y="0"/>
          <a:ext cx="0" cy="0"/>
          <a:chOff x="0" y="0"/>
          <a:chExt cx="0" cy="0"/>
        </a:xfrm>
      </p:grpSpPr>
      <p:pic>
        <p:nvPicPr>
          <p:cNvPr id="5" name="圖片 4">
            <a:extLst>
              <a:ext uri="{FF2B5EF4-FFF2-40B4-BE49-F238E27FC236}">
                <a16:creationId xmlns:a16="http://schemas.microsoft.com/office/drawing/2014/main" id="{FD0C999D-7E14-2A00-ED2D-767274288D3F}"/>
              </a:ext>
            </a:extLst>
          </p:cNvPr>
          <p:cNvPicPr>
            <a:picLocks noChangeAspect="1"/>
          </p:cNvPicPr>
          <p:nvPr/>
        </p:nvPicPr>
        <p:blipFill>
          <a:blip r:embed="rId3"/>
          <a:stretch>
            <a:fillRect/>
          </a:stretch>
        </p:blipFill>
        <p:spPr>
          <a:xfrm>
            <a:off x="2231202" y="1622546"/>
            <a:ext cx="7128346" cy="3612908"/>
          </a:xfrm>
          <a:prstGeom prst="rect">
            <a:avLst/>
          </a:prstGeom>
        </p:spPr>
      </p:pic>
      <p:sp>
        <p:nvSpPr>
          <p:cNvPr id="2" name="文字方塊 1">
            <a:extLst>
              <a:ext uri="{FF2B5EF4-FFF2-40B4-BE49-F238E27FC236}">
                <a16:creationId xmlns:a16="http://schemas.microsoft.com/office/drawing/2014/main" id="{AA5CF1D1-A526-5542-8574-83C6AB2E4203}"/>
              </a:ext>
            </a:extLst>
          </p:cNvPr>
          <p:cNvSpPr txBox="1"/>
          <p:nvPr/>
        </p:nvSpPr>
        <p:spPr>
          <a:xfrm>
            <a:off x="9545092" y="3415000"/>
            <a:ext cx="2270205" cy="54811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vert="horz" lIns="91440" tIns="45720" rIns="91440" bIns="45720" rtlCol="0" anchor="ctr">
            <a:normAutofit fontScale="92500"/>
          </a:bodyPr>
          <a:lstStyle/>
          <a:p>
            <a:pPr algn="ctr">
              <a:lnSpc>
                <a:spcPct val="90000"/>
              </a:lnSpc>
              <a:spcBef>
                <a:spcPts val="1000"/>
              </a:spcBef>
            </a:pPr>
            <a:r>
              <a:rPr lang="zh-TW" altLang="en-US" sz="2000">
                <a:solidFill>
                  <a:srgbClr val="FFFFFF"/>
                </a:solidFill>
              </a:rPr>
              <a:t>  </a:t>
            </a:r>
            <a:r>
              <a:rPr lang="en-US" altLang="zh-TW" sz="2400">
                <a:solidFill>
                  <a:srgbClr val="FFFFFF"/>
                </a:solidFill>
              </a:rPr>
              <a:t>Total OBS: 7987</a:t>
            </a:r>
            <a:endParaRPr lang="en-US" altLang="zh-TW" sz="1600">
              <a:solidFill>
                <a:srgbClr val="FFFFFF"/>
              </a:solidFill>
            </a:endParaRPr>
          </a:p>
        </p:txBody>
      </p:sp>
      <p:sp>
        <p:nvSpPr>
          <p:cNvPr id="3" name="文字方塊 2">
            <a:extLst>
              <a:ext uri="{FF2B5EF4-FFF2-40B4-BE49-F238E27FC236}">
                <a16:creationId xmlns:a16="http://schemas.microsoft.com/office/drawing/2014/main" id="{B5D2331B-B174-9A6E-BB47-371F1C50C286}"/>
              </a:ext>
            </a:extLst>
          </p:cNvPr>
          <p:cNvSpPr txBox="1"/>
          <p:nvPr/>
        </p:nvSpPr>
        <p:spPr>
          <a:xfrm>
            <a:off x="513052" y="392057"/>
            <a:ext cx="5519460" cy="584775"/>
          </a:xfrm>
          <a:prstGeom prst="rect">
            <a:avLst/>
          </a:prstGeom>
          <a:noFill/>
        </p:spPr>
        <p:txBody>
          <a:bodyPr wrap="none" rtlCol="0">
            <a:spAutoFit/>
          </a:bodyPr>
          <a:lstStyle/>
          <a:p>
            <a:r>
              <a:rPr lang="en-US" altLang="zh-TW" sz="3200"/>
              <a:t>Data classification:  </a:t>
            </a:r>
            <a:r>
              <a:rPr lang="en-US" altLang="zh-TW" sz="3200" err="1"/>
              <a:t>Covid_sat</a:t>
            </a:r>
            <a:endParaRPr lang="zh-TW" altLang="en-US" sz="3200"/>
          </a:p>
        </p:txBody>
      </p:sp>
      <p:sp>
        <p:nvSpPr>
          <p:cNvPr id="4" name="橢圓 3">
            <a:extLst>
              <a:ext uri="{FF2B5EF4-FFF2-40B4-BE49-F238E27FC236}">
                <a16:creationId xmlns:a16="http://schemas.microsoft.com/office/drawing/2014/main" id="{ED8B34CC-8EBA-E260-895D-721FC4C6E109}"/>
              </a:ext>
            </a:extLst>
          </p:cNvPr>
          <p:cNvSpPr/>
          <p:nvPr/>
        </p:nvSpPr>
        <p:spPr>
          <a:xfrm>
            <a:off x="1666746" y="3416474"/>
            <a:ext cx="378912" cy="37891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a:t>1</a:t>
            </a:r>
            <a:endParaRPr lang="zh-TW" altLang="en-US"/>
          </a:p>
        </p:txBody>
      </p:sp>
      <p:sp>
        <p:nvSpPr>
          <p:cNvPr id="6" name="橢圓 5">
            <a:extLst>
              <a:ext uri="{FF2B5EF4-FFF2-40B4-BE49-F238E27FC236}">
                <a16:creationId xmlns:a16="http://schemas.microsoft.com/office/drawing/2014/main" id="{1CFB9AD1-3D5D-A965-B016-123DCA92CF73}"/>
              </a:ext>
            </a:extLst>
          </p:cNvPr>
          <p:cNvSpPr/>
          <p:nvPr/>
        </p:nvSpPr>
        <p:spPr>
          <a:xfrm>
            <a:off x="1666746" y="4044863"/>
            <a:ext cx="378912" cy="37891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a:t>2</a:t>
            </a:r>
            <a:endParaRPr lang="zh-TW" altLang="en-US"/>
          </a:p>
        </p:txBody>
      </p:sp>
      <p:sp>
        <p:nvSpPr>
          <p:cNvPr id="7" name="橢圓 6">
            <a:extLst>
              <a:ext uri="{FF2B5EF4-FFF2-40B4-BE49-F238E27FC236}">
                <a16:creationId xmlns:a16="http://schemas.microsoft.com/office/drawing/2014/main" id="{144F4B76-3AA9-7638-8E38-F89717198594}"/>
              </a:ext>
            </a:extLst>
          </p:cNvPr>
          <p:cNvSpPr/>
          <p:nvPr/>
        </p:nvSpPr>
        <p:spPr>
          <a:xfrm>
            <a:off x="1666746" y="4673252"/>
            <a:ext cx="378912" cy="37891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a:t>3</a:t>
            </a:r>
            <a:endParaRPr lang="zh-TW" altLang="en-US"/>
          </a:p>
        </p:txBody>
      </p:sp>
      <p:pic>
        <p:nvPicPr>
          <p:cNvPr id="9" name="圖片 8">
            <a:extLst>
              <a:ext uri="{FF2B5EF4-FFF2-40B4-BE49-F238E27FC236}">
                <a16:creationId xmlns:a16="http://schemas.microsoft.com/office/drawing/2014/main" id="{A9C0D5FA-8193-7B8A-5D7B-5665E0D0BD2F}"/>
              </a:ext>
            </a:extLst>
          </p:cNvPr>
          <p:cNvPicPr>
            <a:picLocks noChangeAspect="1"/>
          </p:cNvPicPr>
          <p:nvPr/>
        </p:nvPicPr>
        <p:blipFill>
          <a:blip r:embed="rId4"/>
          <a:stretch>
            <a:fillRect/>
          </a:stretch>
        </p:blipFill>
        <p:spPr>
          <a:xfrm>
            <a:off x="1037536" y="5503784"/>
            <a:ext cx="9802593" cy="962159"/>
          </a:xfrm>
          <a:prstGeom prst="rect">
            <a:avLst/>
          </a:prstGeom>
        </p:spPr>
      </p:pic>
      <p:sp>
        <p:nvSpPr>
          <p:cNvPr id="10" name="矩形 9">
            <a:extLst>
              <a:ext uri="{FF2B5EF4-FFF2-40B4-BE49-F238E27FC236}">
                <a16:creationId xmlns:a16="http://schemas.microsoft.com/office/drawing/2014/main" id="{B58CB0B5-35EE-45A5-9352-6D3362941D7B}"/>
              </a:ext>
            </a:extLst>
          </p:cNvPr>
          <p:cNvSpPr/>
          <p:nvPr/>
        </p:nvSpPr>
        <p:spPr>
          <a:xfrm>
            <a:off x="2231202" y="3294345"/>
            <a:ext cx="6073554" cy="6687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2259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15BA0-C60C-62AC-E289-6B8F0405139E}"/>
            </a:ext>
          </a:extLst>
        </p:cNvPr>
        <p:cNvGrpSpPr/>
        <p:nvPr/>
      </p:nvGrpSpPr>
      <p:grpSpPr>
        <a:xfrm>
          <a:off x="0" y="0"/>
          <a:ext cx="0" cy="0"/>
          <a:chOff x="0" y="0"/>
          <a:chExt cx="0" cy="0"/>
        </a:xfrm>
      </p:grpSpPr>
      <p:sp>
        <p:nvSpPr>
          <p:cNvPr id="10" name="文字方塊 9">
            <a:extLst>
              <a:ext uri="{FF2B5EF4-FFF2-40B4-BE49-F238E27FC236}">
                <a16:creationId xmlns:a16="http://schemas.microsoft.com/office/drawing/2014/main" id="{9450E717-A05A-402A-B16B-921C8AA8B6C2}"/>
              </a:ext>
            </a:extLst>
          </p:cNvPr>
          <p:cNvSpPr txBox="1"/>
          <p:nvPr/>
        </p:nvSpPr>
        <p:spPr>
          <a:xfrm>
            <a:off x="8571507" y="387224"/>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 for Conservative</a:t>
            </a:r>
          </a:p>
        </p:txBody>
      </p:sp>
      <p:sp useBgFill="1">
        <p:nvSpPr>
          <p:cNvPr id="11" name="Rectangle 13">
            <a:extLst>
              <a:ext uri="{FF2B5EF4-FFF2-40B4-BE49-F238E27FC236}">
                <a16:creationId xmlns:a16="http://schemas.microsoft.com/office/drawing/2014/main" id="{5FCCE45B-667A-A753-FA23-835423CB9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5">
            <a:extLst>
              <a:ext uri="{FF2B5EF4-FFF2-40B4-BE49-F238E27FC236}">
                <a16:creationId xmlns:a16="http://schemas.microsoft.com/office/drawing/2014/main" id="{8246F9C7-B768-2EED-1D81-22D011609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F85F77A3-0C50-380A-746F-388E94D35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9">
            <a:extLst>
              <a:ext uri="{FF2B5EF4-FFF2-40B4-BE49-F238E27FC236}">
                <a16:creationId xmlns:a16="http://schemas.microsoft.com/office/drawing/2014/main" id="{C8C65798-428F-7FC3-9229-BECC44E1CF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1">
            <a:extLst>
              <a:ext uri="{FF2B5EF4-FFF2-40B4-BE49-F238E27FC236}">
                <a16:creationId xmlns:a16="http://schemas.microsoft.com/office/drawing/2014/main" id="{E215B56F-DD83-32EF-61E1-3748FBFDA1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文字方塊 20">
            <a:extLst>
              <a:ext uri="{FF2B5EF4-FFF2-40B4-BE49-F238E27FC236}">
                <a16:creationId xmlns:a16="http://schemas.microsoft.com/office/drawing/2014/main" id="{F046CE92-CA26-2B5F-8BB5-91DD880651AA}"/>
              </a:ext>
            </a:extLst>
          </p:cNvPr>
          <p:cNvSpPr txBox="1"/>
          <p:nvPr/>
        </p:nvSpPr>
        <p:spPr>
          <a:xfrm>
            <a:off x="8711381" y="401838"/>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a:t>
            </a:r>
            <a:r>
              <a:rPr lang="zh-TW" altLang="en-US" sz="2000">
                <a:solidFill>
                  <a:srgbClr val="FFFFFF"/>
                </a:solidFill>
              </a:rPr>
              <a:t> </a:t>
            </a:r>
            <a:r>
              <a:rPr lang="en-US" altLang="zh-TW" sz="2000">
                <a:solidFill>
                  <a:srgbClr val="FFFFFF"/>
                </a:solidFill>
              </a:rPr>
              <a:t>(LASSO) for </a:t>
            </a:r>
          </a:p>
          <a:p>
            <a:pPr>
              <a:lnSpc>
                <a:spcPct val="90000"/>
              </a:lnSpc>
              <a:spcBef>
                <a:spcPts val="1000"/>
              </a:spcBef>
            </a:pPr>
            <a:r>
              <a:rPr lang="en-US" altLang="zh-TW" sz="2000">
                <a:solidFill>
                  <a:srgbClr val="FFFFFF"/>
                </a:solidFill>
              </a:rPr>
              <a:t>Liberal</a:t>
            </a:r>
            <a:r>
              <a:rPr lang="zh-TW" altLang="en-US" sz="2000">
                <a:solidFill>
                  <a:srgbClr val="FFFFFF"/>
                </a:solidFill>
              </a:rPr>
              <a:t> </a:t>
            </a:r>
            <a:r>
              <a:rPr lang="en-US" altLang="zh-TW" sz="2000">
                <a:solidFill>
                  <a:srgbClr val="FFFFFF"/>
                </a:solidFill>
              </a:rPr>
              <a:t>or Conservative</a:t>
            </a:r>
          </a:p>
        </p:txBody>
      </p:sp>
      <p:sp>
        <p:nvSpPr>
          <p:cNvPr id="3" name="文字方塊 2">
            <a:extLst>
              <a:ext uri="{FF2B5EF4-FFF2-40B4-BE49-F238E27FC236}">
                <a16:creationId xmlns:a16="http://schemas.microsoft.com/office/drawing/2014/main" id="{09456166-9470-FF7E-3EAD-F6FCA48D0E42}"/>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TW" sz="2800">
                <a:solidFill>
                  <a:srgbClr val="FFFFFF"/>
                </a:solidFill>
                <a:latin typeface="+mj-lt"/>
                <a:ea typeface="+mj-ea"/>
                <a:cs typeface="+mj-cs"/>
              </a:rPr>
              <a:t>Consider Subgroups</a:t>
            </a:r>
          </a:p>
        </p:txBody>
      </p:sp>
      <p:sp>
        <p:nvSpPr>
          <p:cNvPr id="6" name="文字方塊 5">
            <a:extLst>
              <a:ext uri="{FF2B5EF4-FFF2-40B4-BE49-F238E27FC236}">
                <a16:creationId xmlns:a16="http://schemas.microsoft.com/office/drawing/2014/main" id="{C4006EBD-D179-97FD-4AE2-34218AAA8EBA}"/>
              </a:ext>
            </a:extLst>
          </p:cNvPr>
          <p:cNvSpPr txBox="1"/>
          <p:nvPr/>
        </p:nvSpPr>
        <p:spPr>
          <a:xfrm>
            <a:off x="1671093" y="2739793"/>
            <a:ext cx="9026134" cy="2677656"/>
          </a:xfrm>
          <a:prstGeom prst="rect">
            <a:avLst/>
          </a:prstGeom>
          <a:noFill/>
        </p:spPr>
        <p:txBody>
          <a:bodyPr wrap="square">
            <a:spAutoFit/>
          </a:bodyPr>
          <a:lstStyle/>
          <a:p>
            <a:pPr marL="342900" indent="-342900">
              <a:buFont typeface="Arial" panose="020B0604020202020204" pitchFamily="34" charset="0"/>
              <a:buChar char="•"/>
            </a:pPr>
            <a:r>
              <a:rPr lang="en-US" altLang="zh-TW" sz="2400" b="1"/>
              <a:t>I</a:t>
            </a:r>
            <a:r>
              <a:rPr lang="zh-TW" altLang="en-US" sz="2400" b="1"/>
              <a:t>ncome</a:t>
            </a:r>
            <a:r>
              <a:rPr lang="zh-TW" altLang="en-US" sz="2400"/>
              <a:t>---- Lower Class / Middle Class / Upper Middle Class</a:t>
            </a:r>
            <a:endParaRPr lang="en-US" altLang="zh-TW" sz="2400"/>
          </a:p>
          <a:p>
            <a:pPr marL="342900" indent="-342900">
              <a:buFont typeface="Arial" panose="020B0604020202020204" pitchFamily="34" charset="0"/>
              <a:buChar char="•"/>
            </a:pPr>
            <a:r>
              <a:rPr lang="en-US" altLang="zh-TW" sz="2400" b="1"/>
              <a:t>A</a:t>
            </a:r>
            <a:r>
              <a:rPr lang="zh-TW" altLang="en-US" sz="2400" b="1"/>
              <a:t>ge</a:t>
            </a:r>
            <a:r>
              <a:rPr lang="zh-TW" altLang="en-US" sz="2400"/>
              <a:t>---- </a:t>
            </a:r>
            <a:r>
              <a:rPr lang="en-US" altLang="zh-TW" sz="2400"/>
              <a:t>Youth / A</a:t>
            </a:r>
            <a:r>
              <a:rPr lang="zh-TW" altLang="en-US" sz="2400"/>
              <a:t>dults / </a:t>
            </a:r>
            <a:r>
              <a:rPr lang="en-US" altLang="zh-TW" sz="2400"/>
              <a:t>S</a:t>
            </a:r>
            <a:r>
              <a:rPr lang="zh-TW" altLang="en-US" sz="2400"/>
              <a:t>eniors</a:t>
            </a:r>
            <a:endParaRPr lang="en-US" altLang="zh-TW" sz="2400"/>
          </a:p>
          <a:p>
            <a:pPr marL="342900" indent="-342900">
              <a:buFont typeface="Arial" panose="020B0604020202020204" pitchFamily="34" charset="0"/>
              <a:buChar char="•"/>
            </a:pPr>
            <a:r>
              <a:rPr lang="en-US" altLang="zh-TW" sz="2400" b="1"/>
              <a:t>E</a:t>
            </a:r>
            <a:r>
              <a:rPr lang="zh-TW" altLang="en-US" sz="2400" b="1"/>
              <a:t>du</a:t>
            </a:r>
            <a:r>
              <a:rPr lang="zh-TW" altLang="en-US" sz="2400"/>
              <a:t>---- </a:t>
            </a:r>
            <a:r>
              <a:rPr lang="en-US" altLang="zh-TW" sz="2400"/>
              <a:t>Less than High school / </a:t>
            </a:r>
            <a:r>
              <a:rPr lang="zh-TW" altLang="en-US" sz="2400"/>
              <a:t>High school / College_Technical / University</a:t>
            </a:r>
            <a:endParaRPr lang="en-US" altLang="zh-TW" sz="2400"/>
          </a:p>
          <a:p>
            <a:pPr marL="342900" indent="-342900">
              <a:buFont typeface="Arial" panose="020B0604020202020204" pitchFamily="34" charset="0"/>
              <a:buChar char="•"/>
            </a:pPr>
            <a:r>
              <a:rPr lang="en-US" altLang="zh-TW" sz="2400" b="1"/>
              <a:t>G</a:t>
            </a:r>
            <a:r>
              <a:rPr lang="zh-TW" altLang="en-US" sz="2400" b="1"/>
              <a:t>ender</a:t>
            </a:r>
            <a:r>
              <a:rPr lang="zh-TW" altLang="en-US" sz="2400"/>
              <a:t>---- </a:t>
            </a:r>
            <a:r>
              <a:rPr lang="en-US" altLang="zh-TW" sz="2400"/>
              <a:t>M</a:t>
            </a:r>
            <a:r>
              <a:rPr lang="zh-TW" altLang="en-US" sz="2400"/>
              <a:t>an / </a:t>
            </a:r>
            <a:r>
              <a:rPr lang="en-US" altLang="zh-TW" sz="2400"/>
              <a:t>W</a:t>
            </a:r>
            <a:r>
              <a:rPr lang="zh-TW" altLang="en-US" sz="2400"/>
              <a:t>oman</a:t>
            </a:r>
            <a:endParaRPr lang="en-US" altLang="zh-TW" sz="2400"/>
          </a:p>
          <a:p>
            <a:pPr marL="342900" indent="-342900">
              <a:buFont typeface="Arial" panose="020B0604020202020204" pitchFamily="34" charset="0"/>
              <a:buChar char="•"/>
            </a:pPr>
            <a:r>
              <a:rPr lang="en-US" altLang="zh-TW" sz="2400" b="1"/>
              <a:t>Region</a:t>
            </a:r>
            <a:r>
              <a:rPr lang="zh-TW" altLang="en-US" sz="2400"/>
              <a:t>--- </a:t>
            </a:r>
            <a:r>
              <a:rPr lang="en-US" altLang="zh-TW" sz="2400"/>
              <a:t>Atlantic / BC / </a:t>
            </a:r>
            <a:r>
              <a:rPr lang="zh-TW" altLang="en-US" sz="2400"/>
              <a:t>Quebec / Ontario / Prairies</a:t>
            </a:r>
            <a:endParaRPr lang="en-US" altLang="zh-TW" sz="2400"/>
          </a:p>
          <a:p>
            <a:pPr marL="342900" indent="-342900">
              <a:buFont typeface="Arial" panose="020B0604020202020204" pitchFamily="34" charset="0"/>
              <a:buChar char="•"/>
            </a:pPr>
            <a:r>
              <a:rPr lang="en-US" altLang="zh-TW" sz="2400" b="1"/>
              <a:t>C</a:t>
            </a:r>
            <a:r>
              <a:rPr lang="zh-TW" altLang="en-US" sz="2400" b="1"/>
              <a:t>ovid_sat</a:t>
            </a:r>
            <a:r>
              <a:rPr lang="zh-TW" altLang="en-US" sz="2400"/>
              <a:t>--- </a:t>
            </a:r>
            <a:r>
              <a:rPr lang="en-US" altLang="zh-TW" sz="2400"/>
              <a:t>Very / Fairly / Not Very / Not at all satisfied</a:t>
            </a:r>
            <a:endParaRPr lang="zh-TW" altLang="en-US" sz="2400"/>
          </a:p>
        </p:txBody>
      </p:sp>
    </p:spTree>
    <p:extLst>
      <p:ext uri="{BB962C8B-B14F-4D97-AF65-F5344CB8AC3E}">
        <p14:creationId xmlns:p14="http://schemas.microsoft.com/office/powerpoint/2010/main" val="978985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85799-2EF9-7EEE-8C5C-6E9BDE861EA6}"/>
            </a:ext>
          </a:extLst>
        </p:cNvPr>
        <p:cNvGrpSpPr/>
        <p:nvPr/>
      </p:nvGrpSpPr>
      <p:grpSpPr>
        <a:xfrm>
          <a:off x="0" y="0"/>
          <a:ext cx="0" cy="0"/>
          <a:chOff x="0" y="0"/>
          <a:chExt cx="0" cy="0"/>
        </a:xfrm>
      </p:grpSpPr>
      <p:sp>
        <p:nvSpPr>
          <p:cNvPr id="10" name="文字方塊 9">
            <a:extLst>
              <a:ext uri="{FF2B5EF4-FFF2-40B4-BE49-F238E27FC236}">
                <a16:creationId xmlns:a16="http://schemas.microsoft.com/office/drawing/2014/main" id="{83604A04-C920-A2C8-75F7-D03DA7EC627B}"/>
              </a:ext>
            </a:extLst>
          </p:cNvPr>
          <p:cNvSpPr txBox="1"/>
          <p:nvPr/>
        </p:nvSpPr>
        <p:spPr>
          <a:xfrm>
            <a:off x="8571507" y="387224"/>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 for Conservative</a:t>
            </a:r>
          </a:p>
        </p:txBody>
      </p:sp>
      <p:sp useBgFill="1">
        <p:nvSpPr>
          <p:cNvPr id="11" name="Rectangle 13">
            <a:extLst>
              <a:ext uri="{FF2B5EF4-FFF2-40B4-BE49-F238E27FC236}">
                <a16:creationId xmlns:a16="http://schemas.microsoft.com/office/drawing/2014/main" id="{4799C1C3-BDB8-85B7-14E8-0E0200A280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5">
            <a:extLst>
              <a:ext uri="{FF2B5EF4-FFF2-40B4-BE49-F238E27FC236}">
                <a16:creationId xmlns:a16="http://schemas.microsoft.com/office/drawing/2014/main" id="{D56BA384-4C7D-9195-AB7C-421AD7375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ED1DDC4F-D7A4-D4C4-3476-B2D556F011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9">
            <a:extLst>
              <a:ext uri="{FF2B5EF4-FFF2-40B4-BE49-F238E27FC236}">
                <a16:creationId xmlns:a16="http://schemas.microsoft.com/office/drawing/2014/main" id="{789BBAFC-5280-104E-71E3-22650FD627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1">
            <a:extLst>
              <a:ext uri="{FF2B5EF4-FFF2-40B4-BE49-F238E27FC236}">
                <a16:creationId xmlns:a16="http://schemas.microsoft.com/office/drawing/2014/main" id="{0AD83C40-AD5B-4D9D-CEE2-732710D0AD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字方塊 5">
            <a:extLst>
              <a:ext uri="{FF2B5EF4-FFF2-40B4-BE49-F238E27FC236}">
                <a16:creationId xmlns:a16="http://schemas.microsoft.com/office/drawing/2014/main" id="{5D30D7A6-866D-4FB8-CD96-4B84D0685AA4}"/>
              </a:ext>
            </a:extLst>
          </p:cNvPr>
          <p:cNvSpPr txBox="1"/>
          <p:nvPr/>
        </p:nvSpPr>
        <p:spPr>
          <a:xfrm>
            <a:off x="2004307" y="1740698"/>
            <a:ext cx="8849813" cy="461665"/>
          </a:xfrm>
          <a:prstGeom prst="rect">
            <a:avLst/>
          </a:prstGeom>
          <a:noFill/>
        </p:spPr>
        <p:txBody>
          <a:bodyPr wrap="square">
            <a:spAutoFit/>
          </a:bodyPr>
          <a:lstStyle/>
          <a:p>
            <a:pPr marL="342900" indent="-342900">
              <a:buFont typeface="Arial" panose="020B0604020202020204" pitchFamily="34" charset="0"/>
              <a:buChar char="•"/>
            </a:pPr>
            <a:r>
              <a:rPr lang="en-US" altLang="zh-TW" sz="2400" b="1"/>
              <a:t>A</a:t>
            </a:r>
            <a:r>
              <a:rPr lang="zh-TW" altLang="en-US" sz="2400" b="1"/>
              <a:t>ge</a:t>
            </a:r>
            <a:r>
              <a:rPr lang="zh-TW" altLang="en-US" sz="2400"/>
              <a:t>---- </a:t>
            </a:r>
            <a:r>
              <a:rPr lang="en-US" altLang="zh-TW" sz="2400"/>
              <a:t>Youth</a:t>
            </a:r>
          </a:p>
        </p:txBody>
      </p:sp>
      <p:sp>
        <p:nvSpPr>
          <p:cNvPr id="4" name="文字方塊 3">
            <a:extLst>
              <a:ext uri="{FF2B5EF4-FFF2-40B4-BE49-F238E27FC236}">
                <a16:creationId xmlns:a16="http://schemas.microsoft.com/office/drawing/2014/main" id="{A75911CC-C4FE-E4AB-975D-0F711C2FDA2E}"/>
              </a:ext>
            </a:extLst>
          </p:cNvPr>
          <p:cNvSpPr txBox="1"/>
          <p:nvPr/>
        </p:nvSpPr>
        <p:spPr>
          <a:xfrm>
            <a:off x="2004307" y="4488649"/>
            <a:ext cx="8849813" cy="461665"/>
          </a:xfrm>
          <a:prstGeom prst="rect">
            <a:avLst/>
          </a:prstGeom>
          <a:noFill/>
        </p:spPr>
        <p:txBody>
          <a:bodyPr wrap="square">
            <a:spAutoFit/>
          </a:bodyPr>
          <a:lstStyle/>
          <a:p>
            <a:pPr marL="342900" indent="-342900">
              <a:buFont typeface="Arial" panose="020B0604020202020204" pitchFamily="34" charset="0"/>
              <a:buChar char="•"/>
            </a:pPr>
            <a:r>
              <a:rPr lang="en-US" altLang="zh-TW" sz="2400" b="1"/>
              <a:t>A</a:t>
            </a:r>
            <a:r>
              <a:rPr lang="zh-TW" altLang="en-US" sz="2400" b="1"/>
              <a:t>ge</a:t>
            </a:r>
            <a:r>
              <a:rPr lang="zh-TW" altLang="en-US" sz="2400"/>
              <a:t>---- </a:t>
            </a:r>
            <a:r>
              <a:rPr lang="en-US" altLang="zh-TW" sz="2400"/>
              <a:t>A</a:t>
            </a:r>
            <a:r>
              <a:rPr lang="zh-TW" altLang="en-US" sz="2400"/>
              <a:t>dults</a:t>
            </a:r>
            <a:endParaRPr lang="en-US" altLang="zh-TW" sz="2400"/>
          </a:p>
        </p:txBody>
      </p:sp>
      <p:sp>
        <p:nvSpPr>
          <p:cNvPr id="7" name="文字方塊 6">
            <a:extLst>
              <a:ext uri="{FF2B5EF4-FFF2-40B4-BE49-F238E27FC236}">
                <a16:creationId xmlns:a16="http://schemas.microsoft.com/office/drawing/2014/main" id="{6D61AB1C-612C-E474-58A3-656A071CA741}"/>
              </a:ext>
            </a:extLst>
          </p:cNvPr>
          <p:cNvSpPr txBox="1"/>
          <p:nvPr/>
        </p:nvSpPr>
        <p:spPr>
          <a:xfrm>
            <a:off x="8711381" y="401838"/>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a:t>
            </a:r>
            <a:r>
              <a:rPr lang="zh-TW" altLang="en-US" sz="2000">
                <a:solidFill>
                  <a:srgbClr val="FFFFFF"/>
                </a:solidFill>
              </a:rPr>
              <a:t> </a:t>
            </a:r>
            <a:r>
              <a:rPr lang="en-US" altLang="zh-TW" sz="2000">
                <a:solidFill>
                  <a:srgbClr val="FFFFFF"/>
                </a:solidFill>
              </a:rPr>
              <a:t>(LASSO) for </a:t>
            </a:r>
          </a:p>
          <a:p>
            <a:pPr>
              <a:lnSpc>
                <a:spcPct val="90000"/>
              </a:lnSpc>
              <a:spcBef>
                <a:spcPts val="1000"/>
              </a:spcBef>
            </a:pPr>
            <a:r>
              <a:rPr lang="en-US" altLang="zh-TW" sz="2000">
                <a:solidFill>
                  <a:srgbClr val="FFFFFF"/>
                </a:solidFill>
              </a:rPr>
              <a:t>Liberal</a:t>
            </a:r>
            <a:r>
              <a:rPr lang="zh-TW" altLang="en-US" sz="2000">
                <a:solidFill>
                  <a:srgbClr val="FFFFFF"/>
                </a:solidFill>
              </a:rPr>
              <a:t> </a:t>
            </a:r>
            <a:r>
              <a:rPr lang="en-US" altLang="zh-TW" sz="2000">
                <a:solidFill>
                  <a:srgbClr val="FFFFFF"/>
                </a:solidFill>
              </a:rPr>
              <a:t>or Conservative</a:t>
            </a:r>
          </a:p>
        </p:txBody>
      </p:sp>
      <p:graphicFrame>
        <p:nvGraphicFramePr>
          <p:cNvPr id="8" name="表格 7">
            <a:extLst>
              <a:ext uri="{FF2B5EF4-FFF2-40B4-BE49-F238E27FC236}">
                <a16:creationId xmlns:a16="http://schemas.microsoft.com/office/drawing/2014/main" id="{C2018334-2CBB-22E4-4CDF-277620731896}"/>
              </a:ext>
            </a:extLst>
          </p:cNvPr>
          <p:cNvGraphicFramePr>
            <a:graphicFrameLocks noGrp="1"/>
          </p:cNvGraphicFramePr>
          <p:nvPr>
            <p:extLst>
              <p:ext uri="{D42A27DB-BD31-4B8C-83A1-F6EECF244321}">
                <p14:modId xmlns:p14="http://schemas.microsoft.com/office/powerpoint/2010/main" val="282595356"/>
              </p:ext>
            </p:extLst>
          </p:nvPr>
        </p:nvGraphicFramePr>
        <p:xfrm>
          <a:off x="1598344" y="4980921"/>
          <a:ext cx="9356940" cy="1576446"/>
        </p:xfrm>
        <a:graphic>
          <a:graphicData uri="http://schemas.openxmlformats.org/drawingml/2006/table">
            <a:tbl>
              <a:tblPr firstRow="1" bandRow="1"/>
              <a:tblGrid>
                <a:gridCol w="1591928">
                  <a:extLst>
                    <a:ext uri="{9D8B030D-6E8A-4147-A177-3AD203B41FA5}">
                      <a16:colId xmlns:a16="http://schemas.microsoft.com/office/drawing/2014/main" val="2923775872"/>
                    </a:ext>
                  </a:extLst>
                </a:gridCol>
                <a:gridCol w="1459565">
                  <a:extLst>
                    <a:ext uri="{9D8B030D-6E8A-4147-A177-3AD203B41FA5}">
                      <a16:colId xmlns:a16="http://schemas.microsoft.com/office/drawing/2014/main" val="1904857616"/>
                    </a:ext>
                  </a:extLst>
                </a:gridCol>
                <a:gridCol w="1634209">
                  <a:extLst>
                    <a:ext uri="{9D8B030D-6E8A-4147-A177-3AD203B41FA5}">
                      <a16:colId xmlns:a16="http://schemas.microsoft.com/office/drawing/2014/main" val="10254321"/>
                    </a:ext>
                  </a:extLst>
                </a:gridCol>
                <a:gridCol w="1534191">
                  <a:extLst>
                    <a:ext uri="{9D8B030D-6E8A-4147-A177-3AD203B41FA5}">
                      <a16:colId xmlns:a16="http://schemas.microsoft.com/office/drawing/2014/main" val="206516369"/>
                    </a:ext>
                  </a:extLst>
                </a:gridCol>
                <a:gridCol w="1247033">
                  <a:extLst>
                    <a:ext uri="{9D8B030D-6E8A-4147-A177-3AD203B41FA5}">
                      <a16:colId xmlns:a16="http://schemas.microsoft.com/office/drawing/2014/main" val="1187759848"/>
                    </a:ext>
                  </a:extLst>
                </a:gridCol>
                <a:gridCol w="1890014">
                  <a:extLst>
                    <a:ext uri="{9D8B030D-6E8A-4147-A177-3AD203B41FA5}">
                      <a16:colId xmlns:a16="http://schemas.microsoft.com/office/drawing/2014/main" val="403418359"/>
                    </a:ext>
                  </a:extLst>
                </a:gridCol>
              </a:tblGrid>
              <a:tr h="267998">
                <a:tc>
                  <a:txBody>
                    <a:bodyPr/>
                    <a:lstStyle/>
                    <a:p>
                      <a:pPr algn="ctr" fontAlgn="t"/>
                      <a:r>
                        <a:rPr lang="en-US" sz="1500" b="1" i="0" u="none" strike="noStrike" err="1">
                          <a:solidFill>
                            <a:srgbClr val="000000"/>
                          </a:solidFill>
                          <a:effectLst/>
                          <a:latin typeface="新細明體" panose="02020500000000000000" pitchFamily="18" charset="-120"/>
                          <a:ea typeface="新細明體" panose="02020500000000000000" pitchFamily="18" charset="-120"/>
                        </a:rPr>
                        <a:t>Treatmentv</a:t>
                      </a:r>
                      <a:endParaRPr lang="en-US" sz="1500" b="1" i="0" u="none" strike="noStrike">
                        <a:solidFill>
                          <a:srgbClr val="000000"/>
                        </a:solidFill>
                        <a:effectLst/>
                        <a:latin typeface="新細明體" panose="02020500000000000000" pitchFamily="18" charset="-120"/>
                        <a:ea typeface="新細明體" panose="02020500000000000000" pitchFamily="18" charset="-120"/>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Estimate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Std. Error</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t-value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p-value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Significance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62437315"/>
                  </a:ext>
                </a:extLst>
              </a:tr>
              <a:tr h="654224">
                <a:tc>
                  <a:txBody>
                    <a:bodyPr/>
                    <a:lstStyle/>
                    <a:p>
                      <a:pPr algn="ctr" fontAlgn="b"/>
                      <a:r>
                        <a:rPr lang="en-US" sz="2000" b="0" i="0" u="none" strike="noStrike">
                          <a:solidFill>
                            <a:srgbClr val="000000"/>
                          </a:solidFill>
                          <a:effectLst/>
                          <a:latin typeface="新細明體" panose="02020500000000000000" pitchFamily="18" charset="-120"/>
                          <a:ea typeface="新細明體" panose="02020500000000000000" pitchFamily="18" charset="-120"/>
                        </a:rPr>
                        <a:t>liberal</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0.18409</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0.03424</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5.376</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7.61e-08</a:t>
                      </a:r>
                      <a:endPar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2000" b="0" i="0" u="none" strike="noStrike">
                          <a:solidFill>
                            <a:srgbClr val="000000"/>
                          </a:solidFill>
                          <a:effectLst/>
                          <a:latin typeface="新細明體" panose="02020500000000000000" pitchFamily="18" charset="-120"/>
                          <a:ea typeface="+mn-ea"/>
                        </a:rPr>
                        <a:t>*** (highly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8848472"/>
                  </a:ext>
                </a:extLst>
              </a:tr>
              <a:tr h="654224">
                <a:tc>
                  <a:txBody>
                    <a:bodyPr/>
                    <a:lstStyle/>
                    <a:p>
                      <a:pPr marL="0" algn="ctr" defTabSz="914400" rtl="0" eaLnBrk="1" fontAlgn="b" latinLnBrk="0" hangingPunct="1"/>
                      <a:r>
                        <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rPr>
                        <a:t>conservative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-0.16350</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0.03651</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-4.479</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7.51e-06</a:t>
                      </a:r>
                      <a:endPar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2000" b="0" i="0" u="none" strike="noStrike">
                          <a:solidFill>
                            <a:srgbClr val="000000"/>
                          </a:solidFill>
                          <a:effectLst/>
                          <a:latin typeface="新細明體" panose="02020500000000000000" pitchFamily="18" charset="-120"/>
                          <a:ea typeface="+mn-ea"/>
                        </a:rPr>
                        <a:t>*** (highly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5700982"/>
                  </a:ext>
                </a:extLst>
              </a:tr>
            </a:tbl>
          </a:graphicData>
        </a:graphic>
      </p:graphicFrame>
      <p:graphicFrame>
        <p:nvGraphicFramePr>
          <p:cNvPr id="9" name="表格 8">
            <a:extLst>
              <a:ext uri="{FF2B5EF4-FFF2-40B4-BE49-F238E27FC236}">
                <a16:creationId xmlns:a16="http://schemas.microsoft.com/office/drawing/2014/main" id="{7C8778D7-3F77-B9EC-F730-539DB630EAF9}"/>
              </a:ext>
            </a:extLst>
          </p:cNvPr>
          <p:cNvGraphicFramePr>
            <a:graphicFrameLocks noGrp="1"/>
          </p:cNvGraphicFramePr>
          <p:nvPr>
            <p:extLst>
              <p:ext uri="{D42A27DB-BD31-4B8C-83A1-F6EECF244321}">
                <p14:modId xmlns:p14="http://schemas.microsoft.com/office/powerpoint/2010/main" val="152916693"/>
              </p:ext>
            </p:extLst>
          </p:nvPr>
        </p:nvGraphicFramePr>
        <p:xfrm>
          <a:off x="1598344" y="2490461"/>
          <a:ext cx="9356940" cy="1576446"/>
        </p:xfrm>
        <a:graphic>
          <a:graphicData uri="http://schemas.openxmlformats.org/drawingml/2006/table">
            <a:tbl>
              <a:tblPr firstRow="1" bandRow="1"/>
              <a:tblGrid>
                <a:gridCol w="1591928">
                  <a:extLst>
                    <a:ext uri="{9D8B030D-6E8A-4147-A177-3AD203B41FA5}">
                      <a16:colId xmlns:a16="http://schemas.microsoft.com/office/drawing/2014/main" val="2923775872"/>
                    </a:ext>
                  </a:extLst>
                </a:gridCol>
                <a:gridCol w="1459565">
                  <a:extLst>
                    <a:ext uri="{9D8B030D-6E8A-4147-A177-3AD203B41FA5}">
                      <a16:colId xmlns:a16="http://schemas.microsoft.com/office/drawing/2014/main" val="1904857616"/>
                    </a:ext>
                  </a:extLst>
                </a:gridCol>
                <a:gridCol w="1634209">
                  <a:extLst>
                    <a:ext uri="{9D8B030D-6E8A-4147-A177-3AD203B41FA5}">
                      <a16:colId xmlns:a16="http://schemas.microsoft.com/office/drawing/2014/main" val="10254321"/>
                    </a:ext>
                  </a:extLst>
                </a:gridCol>
                <a:gridCol w="1534191">
                  <a:extLst>
                    <a:ext uri="{9D8B030D-6E8A-4147-A177-3AD203B41FA5}">
                      <a16:colId xmlns:a16="http://schemas.microsoft.com/office/drawing/2014/main" val="206516369"/>
                    </a:ext>
                  </a:extLst>
                </a:gridCol>
                <a:gridCol w="1247033">
                  <a:extLst>
                    <a:ext uri="{9D8B030D-6E8A-4147-A177-3AD203B41FA5}">
                      <a16:colId xmlns:a16="http://schemas.microsoft.com/office/drawing/2014/main" val="1187759848"/>
                    </a:ext>
                  </a:extLst>
                </a:gridCol>
                <a:gridCol w="1890014">
                  <a:extLst>
                    <a:ext uri="{9D8B030D-6E8A-4147-A177-3AD203B41FA5}">
                      <a16:colId xmlns:a16="http://schemas.microsoft.com/office/drawing/2014/main" val="403418359"/>
                    </a:ext>
                  </a:extLst>
                </a:gridCol>
              </a:tblGrid>
              <a:tr h="267998">
                <a:tc>
                  <a:txBody>
                    <a:bodyPr/>
                    <a:lstStyle/>
                    <a:p>
                      <a:pPr algn="ctr" fontAlgn="t"/>
                      <a:r>
                        <a:rPr lang="en-US" sz="1500" b="1" i="0" u="none" strike="noStrike" err="1">
                          <a:solidFill>
                            <a:srgbClr val="000000"/>
                          </a:solidFill>
                          <a:effectLst/>
                          <a:latin typeface="新細明體" panose="02020500000000000000" pitchFamily="18" charset="-120"/>
                          <a:ea typeface="新細明體" panose="02020500000000000000" pitchFamily="18" charset="-120"/>
                        </a:rPr>
                        <a:t>Treatmentv</a:t>
                      </a:r>
                      <a:endParaRPr lang="en-US" sz="1500" b="1" i="0" u="none" strike="noStrike">
                        <a:solidFill>
                          <a:srgbClr val="000000"/>
                        </a:solidFill>
                        <a:effectLst/>
                        <a:latin typeface="新細明體" panose="02020500000000000000" pitchFamily="18" charset="-120"/>
                        <a:ea typeface="新細明體" panose="02020500000000000000" pitchFamily="18" charset="-120"/>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Estimate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Std. Error</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t-value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p-value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Significance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62437315"/>
                  </a:ext>
                </a:extLst>
              </a:tr>
              <a:tr h="654224">
                <a:tc>
                  <a:txBody>
                    <a:bodyPr/>
                    <a:lstStyle/>
                    <a:p>
                      <a:pPr algn="ctr" fontAlgn="b"/>
                      <a:r>
                        <a:rPr lang="en-US" sz="2000" b="0" i="0" u="none" strike="noStrike">
                          <a:solidFill>
                            <a:srgbClr val="000000"/>
                          </a:solidFill>
                          <a:effectLst/>
                          <a:latin typeface="新細明體" panose="02020500000000000000" pitchFamily="18" charset="-120"/>
                          <a:ea typeface="新細明體" panose="02020500000000000000" pitchFamily="18" charset="-120"/>
                        </a:rPr>
                        <a:t>liberal</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0.2515</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0.2206</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1.14</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0.254</a:t>
                      </a:r>
                      <a:endPar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2000" b="0" i="0" u="none" strike="noStrike">
                          <a:solidFill>
                            <a:srgbClr val="000000"/>
                          </a:solidFill>
                          <a:effectLst/>
                          <a:latin typeface="新細明體" panose="02020500000000000000" pitchFamily="18" charset="-120"/>
                          <a:ea typeface="+mn-ea"/>
                        </a:rPr>
                        <a:t>(Not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8848472"/>
                  </a:ext>
                </a:extLst>
              </a:tr>
              <a:tr h="654224">
                <a:tc>
                  <a:txBody>
                    <a:bodyPr/>
                    <a:lstStyle/>
                    <a:p>
                      <a:pPr marL="0" algn="ctr" defTabSz="914400" rtl="0" eaLnBrk="1" fontAlgn="b" latinLnBrk="0" hangingPunct="1"/>
                      <a:r>
                        <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rPr>
                        <a:t>conservative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0.009521</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0.207894</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0.046</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0.963</a:t>
                      </a:r>
                      <a:endPar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2000" b="0" i="0" u="none" strike="noStrike">
                          <a:solidFill>
                            <a:srgbClr val="000000"/>
                          </a:solidFill>
                          <a:effectLst/>
                          <a:latin typeface="新細明體" panose="02020500000000000000" pitchFamily="18" charset="-120"/>
                          <a:ea typeface="+mn-ea"/>
                        </a:rPr>
                        <a:t>(Not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5700982"/>
                  </a:ext>
                </a:extLst>
              </a:tr>
            </a:tbl>
          </a:graphicData>
        </a:graphic>
      </p:graphicFrame>
      <p:sp>
        <p:nvSpPr>
          <p:cNvPr id="5" name="文字方塊 4">
            <a:extLst>
              <a:ext uri="{FF2B5EF4-FFF2-40B4-BE49-F238E27FC236}">
                <a16:creationId xmlns:a16="http://schemas.microsoft.com/office/drawing/2014/main" id="{7BDD5535-D3C6-D53B-448B-8D390E8A36EB}"/>
              </a:ext>
            </a:extLst>
          </p:cNvPr>
          <p:cNvSpPr txBox="1"/>
          <p:nvPr/>
        </p:nvSpPr>
        <p:spPr>
          <a:xfrm>
            <a:off x="11113310" y="5289207"/>
            <a:ext cx="460332" cy="584775"/>
          </a:xfrm>
          <a:prstGeom prst="rect">
            <a:avLst/>
          </a:prstGeom>
          <a:noFill/>
        </p:spPr>
        <p:txBody>
          <a:bodyPr wrap="square">
            <a:spAutoFit/>
          </a:bodyPr>
          <a:lstStyle/>
          <a:p>
            <a:r>
              <a:rPr lang="zh-TW" altLang="en-US" sz="3200"/>
              <a:t>✅</a:t>
            </a:r>
          </a:p>
        </p:txBody>
      </p:sp>
      <p:sp>
        <p:nvSpPr>
          <p:cNvPr id="16" name="文字方塊 15">
            <a:extLst>
              <a:ext uri="{FF2B5EF4-FFF2-40B4-BE49-F238E27FC236}">
                <a16:creationId xmlns:a16="http://schemas.microsoft.com/office/drawing/2014/main" id="{9DE8F923-F7F7-8A9D-E674-FB2333F87801}"/>
              </a:ext>
            </a:extLst>
          </p:cNvPr>
          <p:cNvSpPr txBox="1"/>
          <p:nvPr/>
        </p:nvSpPr>
        <p:spPr>
          <a:xfrm>
            <a:off x="11113310" y="5972592"/>
            <a:ext cx="460332" cy="584775"/>
          </a:xfrm>
          <a:prstGeom prst="rect">
            <a:avLst/>
          </a:prstGeom>
          <a:noFill/>
        </p:spPr>
        <p:txBody>
          <a:bodyPr wrap="square">
            <a:spAutoFit/>
          </a:bodyPr>
          <a:lstStyle/>
          <a:p>
            <a:r>
              <a:rPr lang="zh-TW" altLang="en-US" sz="3200"/>
              <a:t>✅</a:t>
            </a:r>
          </a:p>
        </p:txBody>
      </p:sp>
      <p:sp>
        <p:nvSpPr>
          <p:cNvPr id="18" name="文字方塊 17">
            <a:extLst>
              <a:ext uri="{FF2B5EF4-FFF2-40B4-BE49-F238E27FC236}">
                <a16:creationId xmlns:a16="http://schemas.microsoft.com/office/drawing/2014/main" id="{170FCBB6-C790-BE37-CA1D-0FFE8CAF74B0}"/>
              </a:ext>
            </a:extLst>
          </p:cNvPr>
          <p:cNvSpPr txBox="1"/>
          <p:nvPr/>
        </p:nvSpPr>
        <p:spPr>
          <a:xfrm>
            <a:off x="11113310" y="2759787"/>
            <a:ext cx="410228" cy="523220"/>
          </a:xfrm>
          <a:prstGeom prst="rect">
            <a:avLst/>
          </a:prstGeom>
          <a:noFill/>
        </p:spPr>
        <p:txBody>
          <a:bodyPr wrap="square">
            <a:spAutoFit/>
          </a:bodyPr>
          <a:lstStyle/>
          <a:p>
            <a:r>
              <a:rPr lang="zh-TW" altLang="en-US" sz="2800"/>
              <a:t>❌</a:t>
            </a:r>
          </a:p>
        </p:txBody>
      </p:sp>
      <p:sp>
        <p:nvSpPr>
          <p:cNvPr id="19" name="文字方塊 18">
            <a:extLst>
              <a:ext uri="{FF2B5EF4-FFF2-40B4-BE49-F238E27FC236}">
                <a16:creationId xmlns:a16="http://schemas.microsoft.com/office/drawing/2014/main" id="{3FD659F5-73BF-A757-6159-1345790EF5B4}"/>
              </a:ext>
            </a:extLst>
          </p:cNvPr>
          <p:cNvSpPr txBox="1"/>
          <p:nvPr/>
        </p:nvSpPr>
        <p:spPr>
          <a:xfrm>
            <a:off x="11113310" y="3432393"/>
            <a:ext cx="410228" cy="523220"/>
          </a:xfrm>
          <a:prstGeom prst="rect">
            <a:avLst/>
          </a:prstGeom>
          <a:noFill/>
        </p:spPr>
        <p:txBody>
          <a:bodyPr wrap="square">
            <a:spAutoFit/>
          </a:bodyPr>
          <a:lstStyle/>
          <a:p>
            <a:r>
              <a:rPr lang="zh-TW" altLang="en-US" sz="2800"/>
              <a:t>❌</a:t>
            </a:r>
          </a:p>
        </p:txBody>
      </p:sp>
      <p:sp>
        <p:nvSpPr>
          <p:cNvPr id="20" name="文字方塊 19">
            <a:extLst>
              <a:ext uri="{FF2B5EF4-FFF2-40B4-BE49-F238E27FC236}">
                <a16:creationId xmlns:a16="http://schemas.microsoft.com/office/drawing/2014/main" id="{DBF4A855-7A87-5C34-C3E7-3EA74168C0D5}"/>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TW" sz="2800">
                <a:solidFill>
                  <a:srgbClr val="FFFFFF"/>
                </a:solidFill>
                <a:latin typeface="+mj-lt"/>
                <a:ea typeface="+mj-ea"/>
                <a:cs typeface="+mj-cs"/>
              </a:rPr>
              <a:t>Consider Subgroups</a:t>
            </a:r>
          </a:p>
        </p:txBody>
      </p:sp>
    </p:spTree>
    <p:extLst>
      <p:ext uri="{BB962C8B-B14F-4D97-AF65-F5344CB8AC3E}">
        <p14:creationId xmlns:p14="http://schemas.microsoft.com/office/powerpoint/2010/main" val="96373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P spid="18" grpId="0"/>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ED5C6-9105-7A32-4270-DA4AF6F4A13A}"/>
            </a:ext>
          </a:extLst>
        </p:cNvPr>
        <p:cNvGrpSpPr/>
        <p:nvPr/>
      </p:nvGrpSpPr>
      <p:grpSpPr>
        <a:xfrm>
          <a:off x="0" y="0"/>
          <a:ext cx="0" cy="0"/>
          <a:chOff x="0" y="0"/>
          <a:chExt cx="0" cy="0"/>
        </a:xfrm>
      </p:grpSpPr>
      <p:sp>
        <p:nvSpPr>
          <p:cNvPr id="10" name="文字方塊 9">
            <a:extLst>
              <a:ext uri="{FF2B5EF4-FFF2-40B4-BE49-F238E27FC236}">
                <a16:creationId xmlns:a16="http://schemas.microsoft.com/office/drawing/2014/main" id="{9C85BBAA-8F59-A4C7-F406-42256435E024}"/>
              </a:ext>
            </a:extLst>
          </p:cNvPr>
          <p:cNvSpPr txBox="1"/>
          <p:nvPr/>
        </p:nvSpPr>
        <p:spPr>
          <a:xfrm>
            <a:off x="8571507" y="387224"/>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 for Conservative</a:t>
            </a:r>
          </a:p>
        </p:txBody>
      </p:sp>
      <p:sp useBgFill="1">
        <p:nvSpPr>
          <p:cNvPr id="11" name="Rectangle 13">
            <a:extLst>
              <a:ext uri="{FF2B5EF4-FFF2-40B4-BE49-F238E27FC236}">
                <a16:creationId xmlns:a16="http://schemas.microsoft.com/office/drawing/2014/main" id="{D6F47805-1405-FC23-6B4D-5E8A69708E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5">
            <a:extLst>
              <a:ext uri="{FF2B5EF4-FFF2-40B4-BE49-F238E27FC236}">
                <a16:creationId xmlns:a16="http://schemas.microsoft.com/office/drawing/2014/main" id="{61685B56-C3B1-40D4-CE3F-8DFF28A596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318AF39C-6010-B1F8-C89F-12EB5E4D8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9">
            <a:extLst>
              <a:ext uri="{FF2B5EF4-FFF2-40B4-BE49-F238E27FC236}">
                <a16:creationId xmlns:a16="http://schemas.microsoft.com/office/drawing/2014/main" id="{10B07F9F-23F8-F2F8-47CC-CAD032A2C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1">
            <a:extLst>
              <a:ext uri="{FF2B5EF4-FFF2-40B4-BE49-F238E27FC236}">
                <a16:creationId xmlns:a16="http://schemas.microsoft.com/office/drawing/2014/main" id="{B1AB5A79-7518-5A64-B524-22957E74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字方塊 5">
            <a:extLst>
              <a:ext uri="{FF2B5EF4-FFF2-40B4-BE49-F238E27FC236}">
                <a16:creationId xmlns:a16="http://schemas.microsoft.com/office/drawing/2014/main" id="{5A383CDB-968A-53BB-A98B-53763AC30154}"/>
              </a:ext>
            </a:extLst>
          </p:cNvPr>
          <p:cNvSpPr txBox="1"/>
          <p:nvPr/>
        </p:nvSpPr>
        <p:spPr>
          <a:xfrm>
            <a:off x="1704638" y="2730915"/>
            <a:ext cx="8849813" cy="461665"/>
          </a:xfrm>
          <a:prstGeom prst="rect">
            <a:avLst/>
          </a:prstGeom>
          <a:noFill/>
        </p:spPr>
        <p:txBody>
          <a:bodyPr wrap="square">
            <a:spAutoFit/>
          </a:bodyPr>
          <a:lstStyle/>
          <a:p>
            <a:pPr marL="342900" indent="-342900">
              <a:buFont typeface="Arial" panose="020B0604020202020204" pitchFamily="34" charset="0"/>
              <a:buChar char="•"/>
            </a:pPr>
            <a:r>
              <a:rPr lang="en-US" altLang="zh-TW" sz="2400" b="1"/>
              <a:t>A</a:t>
            </a:r>
            <a:r>
              <a:rPr lang="zh-TW" altLang="en-US" sz="2400" b="1"/>
              <a:t>ge</a:t>
            </a:r>
            <a:r>
              <a:rPr lang="zh-TW" altLang="en-US" sz="2400"/>
              <a:t>---- </a:t>
            </a:r>
            <a:r>
              <a:rPr lang="en-US" altLang="zh-TW" sz="2400"/>
              <a:t>S</a:t>
            </a:r>
            <a:r>
              <a:rPr lang="zh-TW" altLang="en-US" sz="2400"/>
              <a:t>eniors</a:t>
            </a:r>
            <a:endParaRPr lang="en-US" altLang="zh-TW" sz="2400"/>
          </a:p>
        </p:txBody>
      </p:sp>
      <p:sp>
        <p:nvSpPr>
          <p:cNvPr id="7" name="文字方塊 6">
            <a:extLst>
              <a:ext uri="{FF2B5EF4-FFF2-40B4-BE49-F238E27FC236}">
                <a16:creationId xmlns:a16="http://schemas.microsoft.com/office/drawing/2014/main" id="{C9651DDD-6D24-DCED-CFF8-EB29B6CAAA97}"/>
              </a:ext>
            </a:extLst>
          </p:cNvPr>
          <p:cNvSpPr txBox="1"/>
          <p:nvPr/>
        </p:nvSpPr>
        <p:spPr>
          <a:xfrm>
            <a:off x="8711381" y="401838"/>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a:t>
            </a:r>
            <a:r>
              <a:rPr lang="zh-TW" altLang="en-US" sz="2000">
                <a:solidFill>
                  <a:srgbClr val="FFFFFF"/>
                </a:solidFill>
              </a:rPr>
              <a:t> </a:t>
            </a:r>
            <a:r>
              <a:rPr lang="en-US" altLang="zh-TW" sz="2000">
                <a:solidFill>
                  <a:srgbClr val="FFFFFF"/>
                </a:solidFill>
              </a:rPr>
              <a:t>(LASSO) for </a:t>
            </a:r>
          </a:p>
          <a:p>
            <a:pPr>
              <a:lnSpc>
                <a:spcPct val="90000"/>
              </a:lnSpc>
              <a:spcBef>
                <a:spcPts val="1000"/>
              </a:spcBef>
            </a:pPr>
            <a:r>
              <a:rPr lang="en-US" altLang="zh-TW" sz="2000">
                <a:solidFill>
                  <a:srgbClr val="FFFFFF"/>
                </a:solidFill>
              </a:rPr>
              <a:t>Liberal</a:t>
            </a:r>
            <a:r>
              <a:rPr lang="zh-TW" altLang="en-US" sz="2000">
                <a:solidFill>
                  <a:srgbClr val="FFFFFF"/>
                </a:solidFill>
              </a:rPr>
              <a:t> </a:t>
            </a:r>
            <a:r>
              <a:rPr lang="en-US" altLang="zh-TW" sz="2000">
                <a:solidFill>
                  <a:srgbClr val="FFFFFF"/>
                </a:solidFill>
              </a:rPr>
              <a:t>or Conservative</a:t>
            </a:r>
          </a:p>
        </p:txBody>
      </p:sp>
      <p:graphicFrame>
        <p:nvGraphicFramePr>
          <p:cNvPr id="9" name="表格 8">
            <a:extLst>
              <a:ext uri="{FF2B5EF4-FFF2-40B4-BE49-F238E27FC236}">
                <a16:creationId xmlns:a16="http://schemas.microsoft.com/office/drawing/2014/main" id="{1E9FE3C4-F20D-64CB-B7B5-EF24A271FC2E}"/>
              </a:ext>
            </a:extLst>
          </p:cNvPr>
          <p:cNvGraphicFramePr>
            <a:graphicFrameLocks noGrp="1"/>
          </p:cNvGraphicFramePr>
          <p:nvPr>
            <p:extLst>
              <p:ext uri="{D42A27DB-BD31-4B8C-83A1-F6EECF244321}">
                <p14:modId xmlns:p14="http://schemas.microsoft.com/office/powerpoint/2010/main" val="1248930583"/>
              </p:ext>
            </p:extLst>
          </p:nvPr>
        </p:nvGraphicFramePr>
        <p:xfrm>
          <a:off x="1298675" y="3480678"/>
          <a:ext cx="9356940" cy="1576446"/>
        </p:xfrm>
        <a:graphic>
          <a:graphicData uri="http://schemas.openxmlformats.org/drawingml/2006/table">
            <a:tbl>
              <a:tblPr firstRow="1" bandRow="1"/>
              <a:tblGrid>
                <a:gridCol w="1591928">
                  <a:extLst>
                    <a:ext uri="{9D8B030D-6E8A-4147-A177-3AD203B41FA5}">
                      <a16:colId xmlns:a16="http://schemas.microsoft.com/office/drawing/2014/main" val="2923775872"/>
                    </a:ext>
                  </a:extLst>
                </a:gridCol>
                <a:gridCol w="1459565">
                  <a:extLst>
                    <a:ext uri="{9D8B030D-6E8A-4147-A177-3AD203B41FA5}">
                      <a16:colId xmlns:a16="http://schemas.microsoft.com/office/drawing/2014/main" val="1904857616"/>
                    </a:ext>
                  </a:extLst>
                </a:gridCol>
                <a:gridCol w="1634209">
                  <a:extLst>
                    <a:ext uri="{9D8B030D-6E8A-4147-A177-3AD203B41FA5}">
                      <a16:colId xmlns:a16="http://schemas.microsoft.com/office/drawing/2014/main" val="10254321"/>
                    </a:ext>
                  </a:extLst>
                </a:gridCol>
                <a:gridCol w="1534191">
                  <a:extLst>
                    <a:ext uri="{9D8B030D-6E8A-4147-A177-3AD203B41FA5}">
                      <a16:colId xmlns:a16="http://schemas.microsoft.com/office/drawing/2014/main" val="206516369"/>
                    </a:ext>
                  </a:extLst>
                </a:gridCol>
                <a:gridCol w="1247033">
                  <a:extLst>
                    <a:ext uri="{9D8B030D-6E8A-4147-A177-3AD203B41FA5}">
                      <a16:colId xmlns:a16="http://schemas.microsoft.com/office/drawing/2014/main" val="1187759848"/>
                    </a:ext>
                  </a:extLst>
                </a:gridCol>
                <a:gridCol w="1890014">
                  <a:extLst>
                    <a:ext uri="{9D8B030D-6E8A-4147-A177-3AD203B41FA5}">
                      <a16:colId xmlns:a16="http://schemas.microsoft.com/office/drawing/2014/main" val="403418359"/>
                    </a:ext>
                  </a:extLst>
                </a:gridCol>
              </a:tblGrid>
              <a:tr h="267998">
                <a:tc>
                  <a:txBody>
                    <a:bodyPr/>
                    <a:lstStyle/>
                    <a:p>
                      <a:pPr algn="ctr" fontAlgn="t"/>
                      <a:r>
                        <a:rPr lang="en-US" sz="1500" b="1" i="0" u="none" strike="noStrike" err="1">
                          <a:solidFill>
                            <a:srgbClr val="000000"/>
                          </a:solidFill>
                          <a:effectLst/>
                          <a:latin typeface="新細明體" panose="02020500000000000000" pitchFamily="18" charset="-120"/>
                          <a:ea typeface="新細明體" panose="02020500000000000000" pitchFamily="18" charset="-120"/>
                        </a:rPr>
                        <a:t>Treatmentv</a:t>
                      </a:r>
                      <a:endParaRPr lang="en-US" sz="1500" b="1" i="0" u="none" strike="noStrike">
                        <a:solidFill>
                          <a:srgbClr val="000000"/>
                        </a:solidFill>
                        <a:effectLst/>
                        <a:latin typeface="新細明體" panose="02020500000000000000" pitchFamily="18" charset="-120"/>
                        <a:ea typeface="新細明體" panose="02020500000000000000" pitchFamily="18" charset="-120"/>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Estimate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Std. Error</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t-value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p-value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Significance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62437315"/>
                  </a:ext>
                </a:extLst>
              </a:tr>
              <a:tr h="654224">
                <a:tc>
                  <a:txBody>
                    <a:bodyPr/>
                    <a:lstStyle/>
                    <a:p>
                      <a:pPr algn="ctr" fontAlgn="b"/>
                      <a:r>
                        <a:rPr lang="en-US" sz="2000" b="0" i="0" u="none" strike="noStrike">
                          <a:solidFill>
                            <a:srgbClr val="000000"/>
                          </a:solidFill>
                          <a:effectLst/>
                          <a:latin typeface="新細明體" panose="02020500000000000000" pitchFamily="18" charset="-120"/>
                          <a:ea typeface="新細明體" panose="02020500000000000000" pitchFamily="18" charset="-120"/>
                        </a:rPr>
                        <a:t>liberal</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0.20835</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0.05284</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3.943</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8.03e-05</a:t>
                      </a:r>
                      <a:endPar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2000" b="0" i="0" u="none" strike="noStrike">
                          <a:solidFill>
                            <a:srgbClr val="000000"/>
                          </a:solidFill>
                          <a:effectLst/>
                          <a:latin typeface="新細明體" panose="02020500000000000000" pitchFamily="18" charset="-120"/>
                          <a:ea typeface="+mn-ea"/>
                        </a:rPr>
                        <a:t>*** (highly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8848472"/>
                  </a:ext>
                </a:extLst>
              </a:tr>
              <a:tr h="654224">
                <a:tc>
                  <a:txBody>
                    <a:bodyPr/>
                    <a:lstStyle/>
                    <a:p>
                      <a:pPr marL="0" algn="ctr" defTabSz="914400" rtl="0" eaLnBrk="1" fontAlgn="b" latinLnBrk="0" hangingPunct="1"/>
                      <a:r>
                        <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rPr>
                        <a:t>conservative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-0.17382</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0.04701</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-3.698</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0.000218</a:t>
                      </a:r>
                      <a:endPar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2000" b="0" i="0" u="none" strike="noStrike">
                          <a:solidFill>
                            <a:srgbClr val="000000"/>
                          </a:solidFill>
                          <a:effectLst/>
                          <a:latin typeface="新細明體" panose="02020500000000000000" pitchFamily="18" charset="-120"/>
                          <a:ea typeface="+mn-ea"/>
                        </a:rPr>
                        <a:t>*** (highly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5700982"/>
                  </a:ext>
                </a:extLst>
              </a:tr>
            </a:tbl>
          </a:graphicData>
        </a:graphic>
      </p:graphicFrame>
      <p:sp>
        <p:nvSpPr>
          <p:cNvPr id="2" name="文字方塊 1">
            <a:extLst>
              <a:ext uri="{FF2B5EF4-FFF2-40B4-BE49-F238E27FC236}">
                <a16:creationId xmlns:a16="http://schemas.microsoft.com/office/drawing/2014/main" id="{3C265A40-D4E9-B027-8970-7E5B193995A8}"/>
              </a:ext>
            </a:extLst>
          </p:cNvPr>
          <p:cNvSpPr txBox="1"/>
          <p:nvPr/>
        </p:nvSpPr>
        <p:spPr>
          <a:xfrm>
            <a:off x="10893325" y="3788964"/>
            <a:ext cx="460332" cy="584775"/>
          </a:xfrm>
          <a:prstGeom prst="rect">
            <a:avLst/>
          </a:prstGeom>
          <a:noFill/>
        </p:spPr>
        <p:txBody>
          <a:bodyPr wrap="square">
            <a:spAutoFit/>
          </a:bodyPr>
          <a:lstStyle/>
          <a:p>
            <a:r>
              <a:rPr lang="zh-TW" altLang="en-US" sz="3200"/>
              <a:t>✅</a:t>
            </a:r>
          </a:p>
        </p:txBody>
      </p:sp>
      <p:sp>
        <p:nvSpPr>
          <p:cNvPr id="5" name="文字方塊 4">
            <a:extLst>
              <a:ext uri="{FF2B5EF4-FFF2-40B4-BE49-F238E27FC236}">
                <a16:creationId xmlns:a16="http://schemas.microsoft.com/office/drawing/2014/main" id="{0724E7DB-89AB-3F3F-32EC-856BF83BC632}"/>
              </a:ext>
            </a:extLst>
          </p:cNvPr>
          <p:cNvSpPr txBox="1"/>
          <p:nvPr/>
        </p:nvSpPr>
        <p:spPr>
          <a:xfrm>
            <a:off x="10893325" y="4472349"/>
            <a:ext cx="460332" cy="584775"/>
          </a:xfrm>
          <a:prstGeom prst="rect">
            <a:avLst/>
          </a:prstGeom>
          <a:noFill/>
        </p:spPr>
        <p:txBody>
          <a:bodyPr wrap="square">
            <a:spAutoFit/>
          </a:bodyPr>
          <a:lstStyle/>
          <a:p>
            <a:r>
              <a:rPr lang="zh-TW" altLang="en-US" sz="3200"/>
              <a:t>✅</a:t>
            </a:r>
          </a:p>
        </p:txBody>
      </p:sp>
      <p:sp>
        <p:nvSpPr>
          <p:cNvPr id="18" name="文字方塊 17">
            <a:extLst>
              <a:ext uri="{FF2B5EF4-FFF2-40B4-BE49-F238E27FC236}">
                <a16:creationId xmlns:a16="http://schemas.microsoft.com/office/drawing/2014/main" id="{6F32625D-8B40-CD4B-CD31-4F24D467B69E}"/>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TW" sz="2800">
                <a:solidFill>
                  <a:srgbClr val="FFFFFF"/>
                </a:solidFill>
                <a:latin typeface="+mj-lt"/>
                <a:ea typeface="+mj-ea"/>
                <a:cs typeface="+mj-cs"/>
              </a:rPr>
              <a:t>Consider Subgroups</a:t>
            </a:r>
          </a:p>
        </p:txBody>
      </p:sp>
    </p:spTree>
    <p:extLst>
      <p:ext uri="{BB962C8B-B14F-4D97-AF65-F5344CB8AC3E}">
        <p14:creationId xmlns:p14="http://schemas.microsoft.com/office/powerpoint/2010/main" val="103703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81DFA-A555-2FD0-378A-B6B4AAD3D654}"/>
            </a:ext>
          </a:extLst>
        </p:cNvPr>
        <p:cNvGrpSpPr/>
        <p:nvPr/>
      </p:nvGrpSpPr>
      <p:grpSpPr>
        <a:xfrm>
          <a:off x="0" y="0"/>
          <a:ext cx="0" cy="0"/>
          <a:chOff x="0" y="0"/>
          <a:chExt cx="0" cy="0"/>
        </a:xfrm>
      </p:grpSpPr>
      <p:sp>
        <p:nvSpPr>
          <p:cNvPr id="10" name="文字方塊 9">
            <a:extLst>
              <a:ext uri="{FF2B5EF4-FFF2-40B4-BE49-F238E27FC236}">
                <a16:creationId xmlns:a16="http://schemas.microsoft.com/office/drawing/2014/main" id="{5F9A7FA6-DC37-81D5-ECC1-0ED9F87E530B}"/>
              </a:ext>
            </a:extLst>
          </p:cNvPr>
          <p:cNvSpPr txBox="1"/>
          <p:nvPr/>
        </p:nvSpPr>
        <p:spPr>
          <a:xfrm>
            <a:off x="8571507" y="387224"/>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 for Conservative</a:t>
            </a:r>
          </a:p>
        </p:txBody>
      </p:sp>
      <p:sp useBgFill="1">
        <p:nvSpPr>
          <p:cNvPr id="11" name="Rectangle 13">
            <a:extLst>
              <a:ext uri="{FF2B5EF4-FFF2-40B4-BE49-F238E27FC236}">
                <a16:creationId xmlns:a16="http://schemas.microsoft.com/office/drawing/2014/main" id="{C3137B01-E4CC-8682-F5EA-EE56E45E8D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5">
            <a:extLst>
              <a:ext uri="{FF2B5EF4-FFF2-40B4-BE49-F238E27FC236}">
                <a16:creationId xmlns:a16="http://schemas.microsoft.com/office/drawing/2014/main" id="{381EB470-C658-C30A-1EE0-881D3A0F91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BF6282A6-085E-FF1E-23F4-518C7EEE3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9">
            <a:extLst>
              <a:ext uri="{FF2B5EF4-FFF2-40B4-BE49-F238E27FC236}">
                <a16:creationId xmlns:a16="http://schemas.microsoft.com/office/drawing/2014/main" id="{C2E76943-82EB-3088-3A90-ACD821CD8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1">
            <a:extLst>
              <a:ext uri="{FF2B5EF4-FFF2-40B4-BE49-F238E27FC236}">
                <a16:creationId xmlns:a16="http://schemas.microsoft.com/office/drawing/2014/main" id="{C3B47A7F-E777-1EA8-E462-011074AD1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字方塊 5">
            <a:extLst>
              <a:ext uri="{FF2B5EF4-FFF2-40B4-BE49-F238E27FC236}">
                <a16:creationId xmlns:a16="http://schemas.microsoft.com/office/drawing/2014/main" id="{4567539B-6D46-F0AF-395D-D5824016E3EF}"/>
              </a:ext>
            </a:extLst>
          </p:cNvPr>
          <p:cNvSpPr txBox="1"/>
          <p:nvPr/>
        </p:nvSpPr>
        <p:spPr>
          <a:xfrm>
            <a:off x="1704638" y="4259087"/>
            <a:ext cx="8849813" cy="461665"/>
          </a:xfrm>
          <a:prstGeom prst="rect">
            <a:avLst/>
          </a:prstGeom>
          <a:noFill/>
        </p:spPr>
        <p:txBody>
          <a:bodyPr wrap="square">
            <a:spAutoFit/>
          </a:bodyPr>
          <a:lstStyle/>
          <a:p>
            <a:pPr marL="342900" indent="-342900">
              <a:buFont typeface="Arial" panose="020B0604020202020204" pitchFamily="34" charset="0"/>
              <a:buChar char="•"/>
            </a:pPr>
            <a:r>
              <a:rPr lang="en-US" altLang="zh-TW" sz="2400" b="1"/>
              <a:t>G</a:t>
            </a:r>
            <a:r>
              <a:rPr lang="zh-TW" altLang="en-US" sz="2400" b="1"/>
              <a:t>ender</a:t>
            </a:r>
            <a:r>
              <a:rPr lang="zh-TW" altLang="en-US" sz="2400"/>
              <a:t>---- </a:t>
            </a:r>
            <a:r>
              <a:rPr lang="en-US" altLang="zh-TW" sz="2400" err="1"/>
              <a:t>Wom</a:t>
            </a:r>
            <a:r>
              <a:rPr lang="zh-TW" altLang="en-US" sz="2400"/>
              <a:t>an </a:t>
            </a:r>
            <a:endParaRPr lang="en-US" altLang="zh-TW" sz="2400"/>
          </a:p>
        </p:txBody>
      </p:sp>
      <p:graphicFrame>
        <p:nvGraphicFramePr>
          <p:cNvPr id="2" name="表格 1">
            <a:extLst>
              <a:ext uri="{FF2B5EF4-FFF2-40B4-BE49-F238E27FC236}">
                <a16:creationId xmlns:a16="http://schemas.microsoft.com/office/drawing/2014/main" id="{6C705A27-E120-24FD-EDEE-0B1AAB609482}"/>
              </a:ext>
            </a:extLst>
          </p:cNvPr>
          <p:cNvGraphicFramePr>
            <a:graphicFrameLocks noGrp="1"/>
          </p:cNvGraphicFramePr>
          <p:nvPr>
            <p:extLst>
              <p:ext uri="{D42A27DB-BD31-4B8C-83A1-F6EECF244321}">
                <p14:modId xmlns:p14="http://schemas.microsoft.com/office/powerpoint/2010/main" val="1367097589"/>
              </p:ext>
            </p:extLst>
          </p:nvPr>
        </p:nvGraphicFramePr>
        <p:xfrm>
          <a:off x="1352811" y="2353256"/>
          <a:ext cx="9356940" cy="1576446"/>
        </p:xfrm>
        <a:graphic>
          <a:graphicData uri="http://schemas.openxmlformats.org/drawingml/2006/table">
            <a:tbl>
              <a:tblPr firstRow="1" bandRow="1"/>
              <a:tblGrid>
                <a:gridCol w="1591928">
                  <a:extLst>
                    <a:ext uri="{9D8B030D-6E8A-4147-A177-3AD203B41FA5}">
                      <a16:colId xmlns:a16="http://schemas.microsoft.com/office/drawing/2014/main" val="2923775872"/>
                    </a:ext>
                  </a:extLst>
                </a:gridCol>
                <a:gridCol w="1459565">
                  <a:extLst>
                    <a:ext uri="{9D8B030D-6E8A-4147-A177-3AD203B41FA5}">
                      <a16:colId xmlns:a16="http://schemas.microsoft.com/office/drawing/2014/main" val="1904857616"/>
                    </a:ext>
                  </a:extLst>
                </a:gridCol>
                <a:gridCol w="1634209">
                  <a:extLst>
                    <a:ext uri="{9D8B030D-6E8A-4147-A177-3AD203B41FA5}">
                      <a16:colId xmlns:a16="http://schemas.microsoft.com/office/drawing/2014/main" val="10254321"/>
                    </a:ext>
                  </a:extLst>
                </a:gridCol>
                <a:gridCol w="1534191">
                  <a:extLst>
                    <a:ext uri="{9D8B030D-6E8A-4147-A177-3AD203B41FA5}">
                      <a16:colId xmlns:a16="http://schemas.microsoft.com/office/drawing/2014/main" val="206516369"/>
                    </a:ext>
                  </a:extLst>
                </a:gridCol>
                <a:gridCol w="1247033">
                  <a:extLst>
                    <a:ext uri="{9D8B030D-6E8A-4147-A177-3AD203B41FA5}">
                      <a16:colId xmlns:a16="http://schemas.microsoft.com/office/drawing/2014/main" val="1187759848"/>
                    </a:ext>
                  </a:extLst>
                </a:gridCol>
                <a:gridCol w="1890014">
                  <a:extLst>
                    <a:ext uri="{9D8B030D-6E8A-4147-A177-3AD203B41FA5}">
                      <a16:colId xmlns:a16="http://schemas.microsoft.com/office/drawing/2014/main" val="403418359"/>
                    </a:ext>
                  </a:extLst>
                </a:gridCol>
              </a:tblGrid>
              <a:tr h="267998">
                <a:tc>
                  <a:txBody>
                    <a:bodyPr/>
                    <a:lstStyle/>
                    <a:p>
                      <a:pPr algn="ctr" fontAlgn="t"/>
                      <a:r>
                        <a:rPr lang="en-US" sz="1500" b="1" i="0" u="none" strike="noStrike" err="1">
                          <a:solidFill>
                            <a:srgbClr val="000000"/>
                          </a:solidFill>
                          <a:effectLst/>
                          <a:latin typeface="新細明體" panose="02020500000000000000" pitchFamily="18" charset="-120"/>
                          <a:ea typeface="新細明體" panose="02020500000000000000" pitchFamily="18" charset="-120"/>
                        </a:rPr>
                        <a:t>Treatmentv</a:t>
                      </a:r>
                      <a:endParaRPr lang="en-US" sz="1500" b="1" i="0" u="none" strike="noStrike">
                        <a:solidFill>
                          <a:srgbClr val="000000"/>
                        </a:solidFill>
                        <a:effectLst/>
                        <a:latin typeface="新細明體" panose="02020500000000000000" pitchFamily="18" charset="-120"/>
                        <a:ea typeface="新細明體" panose="02020500000000000000" pitchFamily="18" charset="-120"/>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Estimate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Std. Error</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t-value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p-value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Significance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62437315"/>
                  </a:ext>
                </a:extLst>
              </a:tr>
              <a:tr h="654224">
                <a:tc>
                  <a:txBody>
                    <a:bodyPr/>
                    <a:lstStyle/>
                    <a:p>
                      <a:pPr algn="ctr" fontAlgn="b"/>
                      <a:r>
                        <a:rPr lang="en-US" sz="2000" b="0" i="0" u="none" strike="noStrike">
                          <a:solidFill>
                            <a:srgbClr val="000000"/>
                          </a:solidFill>
                          <a:effectLst/>
                          <a:latin typeface="新細明體" panose="02020500000000000000" pitchFamily="18" charset="-120"/>
                          <a:ea typeface="新細明體" panose="02020500000000000000" pitchFamily="18" charset="-120"/>
                        </a:rPr>
                        <a:t>liberal</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0.14250</a:t>
                      </a:r>
                      <a:endParaRPr lang="en-US" altLang="zh-TW"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0.04226</a:t>
                      </a:r>
                      <a:endParaRPr lang="en-US" altLang="zh-TW"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3.372</a:t>
                      </a:r>
                      <a:endParaRPr lang="en-US" altLang="zh-TW"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0.000747</a:t>
                      </a:r>
                      <a:endParaRPr lang="en-US"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2000" b="0" i="0" u="none" strike="noStrike">
                          <a:solidFill>
                            <a:srgbClr val="000000"/>
                          </a:solidFill>
                          <a:effectLst/>
                          <a:latin typeface="新細明體" panose="02020500000000000000" pitchFamily="18" charset="-120"/>
                          <a:ea typeface="+mn-ea"/>
                        </a:rPr>
                        <a:t>*** (highly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8848472"/>
                  </a:ext>
                </a:extLst>
              </a:tr>
              <a:tr h="654224">
                <a:tc>
                  <a:txBody>
                    <a:bodyPr/>
                    <a:lstStyle/>
                    <a:p>
                      <a:pPr marL="0" algn="ctr" defTabSz="914400" rtl="0" eaLnBrk="1" fontAlgn="b" latinLnBrk="0" hangingPunct="1"/>
                      <a:r>
                        <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rPr>
                        <a:t>conservative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-0.15012</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0.03832</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-3.918</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8.94e-05</a:t>
                      </a:r>
                      <a:endPar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2000" b="0" i="0" u="none" strike="noStrike">
                          <a:solidFill>
                            <a:srgbClr val="000000"/>
                          </a:solidFill>
                          <a:effectLst/>
                          <a:latin typeface="新細明體" panose="02020500000000000000" pitchFamily="18" charset="-120"/>
                          <a:ea typeface="+mn-ea"/>
                        </a:rPr>
                        <a:t>*** (highly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5700982"/>
                  </a:ext>
                </a:extLst>
              </a:tr>
            </a:tbl>
          </a:graphicData>
        </a:graphic>
      </p:graphicFrame>
      <p:sp>
        <p:nvSpPr>
          <p:cNvPr id="4" name="文字方塊 3">
            <a:extLst>
              <a:ext uri="{FF2B5EF4-FFF2-40B4-BE49-F238E27FC236}">
                <a16:creationId xmlns:a16="http://schemas.microsoft.com/office/drawing/2014/main" id="{D563969D-FADC-6DB6-0ECE-90F918E7CDB1}"/>
              </a:ext>
            </a:extLst>
          </p:cNvPr>
          <p:cNvSpPr txBox="1"/>
          <p:nvPr/>
        </p:nvSpPr>
        <p:spPr>
          <a:xfrm>
            <a:off x="1704638" y="1589488"/>
            <a:ext cx="8849813" cy="461665"/>
          </a:xfrm>
          <a:prstGeom prst="rect">
            <a:avLst/>
          </a:prstGeom>
          <a:noFill/>
        </p:spPr>
        <p:txBody>
          <a:bodyPr wrap="square">
            <a:spAutoFit/>
          </a:bodyPr>
          <a:lstStyle/>
          <a:p>
            <a:pPr marL="342900" indent="-342900">
              <a:buFont typeface="Arial" panose="020B0604020202020204" pitchFamily="34" charset="0"/>
              <a:buChar char="•"/>
            </a:pPr>
            <a:r>
              <a:rPr lang="en-US" altLang="zh-TW" sz="2400" b="1"/>
              <a:t>G</a:t>
            </a:r>
            <a:r>
              <a:rPr lang="zh-TW" altLang="en-US" sz="2400" b="1"/>
              <a:t>ender</a:t>
            </a:r>
            <a:r>
              <a:rPr lang="zh-TW" altLang="en-US" sz="2400"/>
              <a:t>---- </a:t>
            </a:r>
            <a:r>
              <a:rPr lang="en-US" altLang="zh-TW" sz="2400"/>
              <a:t>M</a:t>
            </a:r>
            <a:r>
              <a:rPr lang="zh-TW" altLang="en-US" sz="2400"/>
              <a:t>an </a:t>
            </a:r>
            <a:endParaRPr lang="en-US" altLang="zh-TW" sz="2400"/>
          </a:p>
        </p:txBody>
      </p:sp>
      <p:graphicFrame>
        <p:nvGraphicFramePr>
          <p:cNvPr id="7" name="表格 6">
            <a:extLst>
              <a:ext uri="{FF2B5EF4-FFF2-40B4-BE49-F238E27FC236}">
                <a16:creationId xmlns:a16="http://schemas.microsoft.com/office/drawing/2014/main" id="{38D0C839-F6BD-E9F1-E55B-996E47CE0113}"/>
              </a:ext>
            </a:extLst>
          </p:cNvPr>
          <p:cNvGraphicFramePr>
            <a:graphicFrameLocks noGrp="1"/>
          </p:cNvGraphicFramePr>
          <p:nvPr>
            <p:extLst>
              <p:ext uri="{D42A27DB-BD31-4B8C-83A1-F6EECF244321}">
                <p14:modId xmlns:p14="http://schemas.microsoft.com/office/powerpoint/2010/main" val="2759959622"/>
              </p:ext>
            </p:extLst>
          </p:nvPr>
        </p:nvGraphicFramePr>
        <p:xfrm>
          <a:off x="1352811" y="4858538"/>
          <a:ext cx="9356940" cy="1576446"/>
        </p:xfrm>
        <a:graphic>
          <a:graphicData uri="http://schemas.openxmlformats.org/drawingml/2006/table">
            <a:tbl>
              <a:tblPr firstRow="1" bandRow="1"/>
              <a:tblGrid>
                <a:gridCol w="1591928">
                  <a:extLst>
                    <a:ext uri="{9D8B030D-6E8A-4147-A177-3AD203B41FA5}">
                      <a16:colId xmlns:a16="http://schemas.microsoft.com/office/drawing/2014/main" val="2923775872"/>
                    </a:ext>
                  </a:extLst>
                </a:gridCol>
                <a:gridCol w="1459565">
                  <a:extLst>
                    <a:ext uri="{9D8B030D-6E8A-4147-A177-3AD203B41FA5}">
                      <a16:colId xmlns:a16="http://schemas.microsoft.com/office/drawing/2014/main" val="1904857616"/>
                    </a:ext>
                  </a:extLst>
                </a:gridCol>
                <a:gridCol w="1634209">
                  <a:extLst>
                    <a:ext uri="{9D8B030D-6E8A-4147-A177-3AD203B41FA5}">
                      <a16:colId xmlns:a16="http://schemas.microsoft.com/office/drawing/2014/main" val="10254321"/>
                    </a:ext>
                  </a:extLst>
                </a:gridCol>
                <a:gridCol w="1534191">
                  <a:extLst>
                    <a:ext uri="{9D8B030D-6E8A-4147-A177-3AD203B41FA5}">
                      <a16:colId xmlns:a16="http://schemas.microsoft.com/office/drawing/2014/main" val="206516369"/>
                    </a:ext>
                  </a:extLst>
                </a:gridCol>
                <a:gridCol w="1247033">
                  <a:extLst>
                    <a:ext uri="{9D8B030D-6E8A-4147-A177-3AD203B41FA5}">
                      <a16:colId xmlns:a16="http://schemas.microsoft.com/office/drawing/2014/main" val="1187759848"/>
                    </a:ext>
                  </a:extLst>
                </a:gridCol>
                <a:gridCol w="1890014">
                  <a:extLst>
                    <a:ext uri="{9D8B030D-6E8A-4147-A177-3AD203B41FA5}">
                      <a16:colId xmlns:a16="http://schemas.microsoft.com/office/drawing/2014/main" val="403418359"/>
                    </a:ext>
                  </a:extLst>
                </a:gridCol>
              </a:tblGrid>
              <a:tr h="267998">
                <a:tc>
                  <a:txBody>
                    <a:bodyPr/>
                    <a:lstStyle/>
                    <a:p>
                      <a:pPr algn="ctr" fontAlgn="t"/>
                      <a:r>
                        <a:rPr lang="en-US" sz="1500" b="1" i="0" u="none" strike="noStrike" err="1">
                          <a:solidFill>
                            <a:srgbClr val="000000"/>
                          </a:solidFill>
                          <a:effectLst/>
                          <a:latin typeface="新細明體" panose="02020500000000000000" pitchFamily="18" charset="-120"/>
                          <a:ea typeface="新細明體" panose="02020500000000000000" pitchFamily="18" charset="-120"/>
                        </a:rPr>
                        <a:t>Treatmentv</a:t>
                      </a:r>
                      <a:endParaRPr lang="en-US" sz="1500" b="1" i="0" u="none" strike="noStrike">
                        <a:solidFill>
                          <a:srgbClr val="000000"/>
                        </a:solidFill>
                        <a:effectLst/>
                        <a:latin typeface="新細明體" panose="02020500000000000000" pitchFamily="18" charset="-120"/>
                        <a:ea typeface="新細明體" panose="02020500000000000000" pitchFamily="18" charset="-120"/>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Estimate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Std. Error</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t-value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p-value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Significance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62437315"/>
                  </a:ext>
                </a:extLst>
              </a:tr>
              <a:tr h="654224">
                <a:tc>
                  <a:txBody>
                    <a:bodyPr/>
                    <a:lstStyle/>
                    <a:p>
                      <a:pPr algn="ctr" fontAlgn="b"/>
                      <a:r>
                        <a:rPr lang="en-US" sz="2000" b="0" i="0" u="none" strike="noStrike">
                          <a:solidFill>
                            <a:srgbClr val="000000"/>
                          </a:solidFill>
                          <a:effectLst/>
                          <a:latin typeface="新細明體" panose="02020500000000000000" pitchFamily="18" charset="-120"/>
                          <a:ea typeface="新細明體" panose="02020500000000000000" pitchFamily="18" charset="-120"/>
                        </a:rPr>
                        <a:t>liberal</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0.22574</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80000"/>
                      </a:schemeClr>
                    </a:solidFill>
                  </a:tcPr>
                </a:tc>
                <a:tc>
                  <a:txBody>
                    <a:bodyPr/>
                    <a:lstStyle/>
                    <a:p>
                      <a:pPr marL="0" algn="ctr" defTabSz="914400" rtl="0" eaLnBrk="1" fontAlgn="b" latinLnBrk="0" hangingPunct="1"/>
                      <a:r>
                        <a:rPr lang="en-US" altLang="zh-TW" sz="2000">
                          <a:effectLst/>
                        </a:rPr>
                        <a:t>0.03827</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80000"/>
                      </a:schemeClr>
                    </a:solidFill>
                  </a:tcPr>
                </a:tc>
                <a:tc>
                  <a:txBody>
                    <a:bodyPr/>
                    <a:lstStyle/>
                    <a:p>
                      <a:pPr marL="0" algn="ctr" defTabSz="914400" rtl="0" eaLnBrk="1" fontAlgn="b" latinLnBrk="0" hangingPunct="1"/>
                      <a:r>
                        <a:rPr lang="en-US" altLang="zh-TW" sz="2000">
                          <a:effectLst/>
                        </a:rPr>
                        <a:t>5.898</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80000"/>
                      </a:schemeClr>
                    </a:solidFill>
                  </a:tcPr>
                </a:tc>
                <a:tc>
                  <a:txBody>
                    <a:bodyPr/>
                    <a:lstStyle/>
                    <a:p>
                      <a:pPr marL="0" algn="ctr" defTabSz="914400" rtl="0" eaLnBrk="1" fontAlgn="b" latinLnBrk="0" hangingPunct="1"/>
                      <a:r>
                        <a:rPr lang="en-US" altLang="zh-TW" sz="2000">
                          <a:effectLst/>
                        </a:rPr>
                        <a:t>3.68e-09</a:t>
                      </a:r>
                      <a:endPar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80000"/>
                      </a:schemeClr>
                    </a:solidFill>
                  </a:tcPr>
                </a:tc>
                <a:tc>
                  <a:txBody>
                    <a:bodyPr/>
                    <a:lstStyle/>
                    <a:p>
                      <a:pPr algn="ctr" fontAlgn="b"/>
                      <a:r>
                        <a:rPr lang="en-US" altLang="zh-TW" sz="2000" b="0" i="0" u="none" strike="noStrike">
                          <a:solidFill>
                            <a:srgbClr val="000000"/>
                          </a:solidFill>
                          <a:effectLst/>
                          <a:latin typeface="新細明體" panose="02020500000000000000" pitchFamily="18" charset="-120"/>
                          <a:ea typeface="+mn-ea"/>
                        </a:rPr>
                        <a:t>*** (highly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8848472"/>
                  </a:ext>
                </a:extLst>
              </a:tr>
              <a:tr h="654224">
                <a:tc>
                  <a:txBody>
                    <a:bodyPr/>
                    <a:lstStyle/>
                    <a:p>
                      <a:pPr marL="0" algn="ctr" defTabSz="914400" rtl="0" eaLnBrk="1" fontAlgn="b" latinLnBrk="0" hangingPunct="1"/>
                      <a:r>
                        <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rPr>
                        <a:t>conservative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-0.18640</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0.04291</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-4.344</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1.4e-05</a:t>
                      </a:r>
                      <a:endPar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2000" b="0" i="0" u="none" strike="noStrike">
                          <a:solidFill>
                            <a:srgbClr val="000000"/>
                          </a:solidFill>
                          <a:effectLst/>
                          <a:latin typeface="新細明體" panose="02020500000000000000" pitchFamily="18" charset="-120"/>
                          <a:ea typeface="+mn-ea"/>
                        </a:rPr>
                        <a:t>*** (highly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5700982"/>
                  </a:ext>
                </a:extLst>
              </a:tr>
            </a:tbl>
          </a:graphicData>
        </a:graphic>
      </p:graphicFrame>
      <p:sp>
        <p:nvSpPr>
          <p:cNvPr id="8" name="文字方塊 7">
            <a:extLst>
              <a:ext uri="{FF2B5EF4-FFF2-40B4-BE49-F238E27FC236}">
                <a16:creationId xmlns:a16="http://schemas.microsoft.com/office/drawing/2014/main" id="{2AF1419C-70EE-E30B-0D6F-2FF6473CDE13}"/>
              </a:ext>
            </a:extLst>
          </p:cNvPr>
          <p:cNvSpPr txBox="1"/>
          <p:nvPr/>
        </p:nvSpPr>
        <p:spPr>
          <a:xfrm>
            <a:off x="8711381" y="401838"/>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a:t>
            </a:r>
            <a:r>
              <a:rPr lang="zh-TW" altLang="en-US" sz="2000">
                <a:solidFill>
                  <a:srgbClr val="FFFFFF"/>
                </a:solidFill>
              </a:rPr>
              <a:t> </a:t>
            </a:r>
            <a:r>
              <a:rPr lang="en-US" altLang="zh-TW" sz="2000">
                <a:solidFill>
                  <a:srgbClr val="FFFFFF"/>
                </a:solidFill>
              </a:rPr>
              <a:t>(LASSO) for </a:t>
            </a:r>
          </a:p>
          <a:p>
            <a:pPr>
              <a:lnSpc>
                <a:spcPct val="90000"/>
              </a:lnSpc>
              <a:spcBef>
                <a:spcPts val="1000"/>
              </a:spcBef>
            </a:pPr>
            <a:r>
              <a:rPr lang="en-US" altLang="zh-TW" sz="2000">
                <a:solidFill>
                  <a:srgbClr val="FFFFFF"/>
                </a:solidFill>
              </a:rPr>
              <a:t>Liberal</a:t>
            </a:r>
            <a:r>
              <a:rPr lang="zh-TW" altLang="en-US" sz="2000">
                <a:solidFill>
                  <a:srgbClr val="FFFFFF"/>
                </a:solidFill>
              </a:rPr>
              <a:t> </a:t>
            </a:r>
            <a:r>
              <a:rPr lang="en-US" altLang="zh-TW" sz="2000">
                <a:solidFill>
                  <a:srgbClr val="FFFFFF"/>
                </a:solidFill>
              </a:rPr>
              <a:t>or Conservative</a:t>
            </a:r>
          </a:p>
        </p:txBody>
      </p:sp>
      <p:sp>
        <p:nvSpPr>
          <p:cNvPr id="9" name="文字方塊 8">
            <a:extLst>
              <a:ext uri="{FF2B5EF4-FFF2-40B4-BE49-F238E27FC236}">
                <a16:creationId xmlns:a16="http://schemas.microsoft.com/office/drawing/2014/main" id="{28EC151D-2949-90ED-ACEE-30476581D2E5}"/>
              </a:ext>
            </a:extLst>
          </p:cNvPr>
          <p:cNvSpPr txBox="1"/>
          <p:nvPr/>
        </p:nvSpPr>
        <p:spPr>
          <a:xfrm>
            <a:off x="11113310" y="5972592"/>
            <a:ext cx="460332" cy="584775"/>
          </a:xfrm>
          <a:prstGeom prst="rect">
            <a:avLst/>
          </a:prstGeom>
          <a:noFill/>
        </p:spPr>
        <p:txBody>
          <a:bodyPr wrap="square">
            <a:spAutoFit/>
          </a:bodyPr>
          <a:lstStyle/>
          <a:p>
            <a:r>
              <a:rPr lang="zh-TW" altLang="en-US" sz="3200"/>
              <a:t>✅</a:t>
            </a:r>
          </a:p>
        </p:txBody>
      </p:sp>
      <p:sp>
        <p:nvSpPr>
          <p:cNvPr id="27" name="文字方塊 26">
            <a:extLst>
              <a:ext uri="{FF2B5EF4-FFF2-40B4-BE49-F238E27FC236}">
                <a16:creationId xmlns:a16="http://schemas.microsoft.com/office/drawing/2014/main" id="{9DB42776-2C56-713F-6DC1-21C4E48A39A7}"/>
              </a:ext>
            </a:extLst>
          </p:cNvPr>
          <p:cNvSpPr txBox="1"/>
          <p:nvPr/>
        </p:nvSpPr>
        <p:spPr>
          <a:xfrm>
            <a:off x="11113310" y="2632717"/>
            <a:ext cx="460332" cy="584775"/>
          </a:xfrm>
          <a:prstGeom prst="rect">
            <a:avLst/>
          </a:prstGeom>
          <a:noFill/>
        </p:spPr>
        <p:txBody>
          <a:bodyPr wrap="square">
            <a:spAutoFit/>
          </a:bodyPr>
          <a:lstStyle/>
          <a:p>
            <a:r>
              <a:rPr lang="zh-TW" altLang="en-US" sz="3200"/>
              <a:t>✅</a:t>
            </a:r>
          </a:p>
        </p:txBody>
      </p:sp>
      <p:sp>
        <p:nvSpPr>
          <p:cNvPr id="28" name="文字方塊 27">
            <a:extLst>
              <a:ext uri="{FF2B5EF4-FFF2-40B4-BE49-F238E27FC236}">
                <a16:creationId xmlns:a16="http://schemas.microsoft.com/office/drawing/2014/main" id="{3AE8D088-6E13-EDF3-C4A1-1E81242A6678}"/>
              </a:ext>
            </a:extLst>
          </p:cNvPr>
          <p:cNvSpPr txBox="1"/>
          <p:nvPr/>
        </p:nvSpPr>
        <p:spPr>
          <a:xfrm>
            <a:off x="11120731" y="3429000"/>
            <a:ext cx="460332" cy="584775"/>
          </a:xfrm>
          <a:prstGeom prst="rect">
            <a:avLst/>
          </a:prstGeom>
          <a:noFill/>
        </p:spPr>
        <p:txBody>
          <a:bodyPr wrap="square">
            <a:spAutoFit/>
          </a:bodyPr>
          <a:lstStyle/>
          <a:p>
            <a:r>
              <a:rPr lang="zh-TW" altLang="en-US" sz="3200"/>
              <a:t>✅</a:t>
            </a:r>
          </a:p>
        </p:txBody>
      </p:sp>
      <p:sp>
        <p:nvSpPr>
          <p:cNvPr id="31" name="文字方塊 30">
            <a:extLst>
              <a:ext uri="{FF2B5EF4-FFF2-40B4-BE49-F238E27FC236}">
                <a16:creationId xmlns:a16="http://schemas.microsoft.com/office/drawing/2014/main" id="{50CA2290-A136-0134-8F33-C719BB6D013E}"/>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TW" sz="2800">
                <a:solidFill>
                  <a:srgbClr val="FFFFFF"/>
                </a:solidFill>
                <a:latin typeface="+mj-lt"/>
                <a:ea typeface="+mj-ea"/>
                <a:cs typeface="+mj-cs"/>
              </a:rPr>
              <a:t>Consider Subgroups</a:t>
            </a:r>
          </a:p>
        </p:txBody>
      </p:sp>
      <p:sp>
        <p:nvSpPr>
          <p:cNvPr id="3" name="文字方塊 2">
            <a:extLst>
              <a:ext uri="{FF2B5EF4-FFF2-40B4-BE49-F238E27FC236}">
                <a16:creationId xmlns:a16="http://schemas.microsoft.com/office/drawing/2014/main" id="{4B9300EA-7D60-72F7-4BEB-B067CFA2E772}"/>
              </a:ext>
            </a:extLst>
          </p:cNvPr>
          <p:cNvSpPr txBox="1"/>
          <p:nvPr/>
        </p:nvSpPr>
        <p:spPr>
          <a:xfrm>
            <a:off x="11113310" y="5134236"/>
            <a:ext cx="460332" cy="584775"/>
          </a:xfrm>
          <a:prstGeom prst="rect">
            <a:avLst/>
          </a:prstGeom>
          <a:noFill/>
        </p:spPr>
        <p:txBody>
          <a:bodyPr wrap="square">
            <a:spAutoFit/>
          </a:bodyPr>
          <a:lstStyle/>
          <a:p>
            <a:r>
              <a:rPr lang="zh-TW" altLang="en-US" sz="3200"/>
              <a:t>✅</a:t>
            </a:r>
          </a:p>
        </p:txBody>
      </p:sp>
    </p:spTree>
    <p:extLst>
      <p:ext uri="{BB962C8B-B14F-4D97-AF65-F5344CB8AC3E}">
        <p14:creationId xmlns:p14="http://schemas.microsoft.com/office/powerpoint/2010/main" val="92458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7" grpId="0"/>
      <p:bldP spid="28" grpId="0"/>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BAD71-4B71-9168-E865-E423D62FF28D}"/>
            </a:ext>
          </a:extLst>
        </p:cNvPr>
        <p:cNvGrpSpPr/>
        <p:nvPr/>
      </p:nvGrpSpPr>
      <p:grpSpPr>
        <a:xfrm>
          <a:off x="0" y="0"/>
          <a:ext cx="0" cy="0"/>
          <a:chOff x="0" y="0"/>
          <a:chExt cx="0" cy="0"/>
        </a:xfrm>
      </p:grpSpPr>
      <p:sp>
        <p:nvSpPr>
          <p:cNvPr id="10" name="文字方塊 9">
            <a:extLst>
              <a:ext uri="{FF2B5EF4-FFF2-40B4-BE49-F238E27FC236}">
                <a16:creationId xmlns:a16="http://schemas.microsoft.com/office/drawing/2014/main" id="{F5324022-2FF4-9936-913C-2E6F2E69E7FE}"/>
              </a:ext>
            </a:extLst>
          </p:cNvPr>
          <p:cNvSpPr txBox="1"/>
          <p:nvPr/>
        </p:nvSpPr>
        <p:spPr>
          <a:xfrm>
            <a:off x="8571507" y="387224"/>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 for Conservative</a:t>
            </a:r>
          </a:p>
        </p:txBody>
      </p:sp>
      <p:sp useBgFill="1">
        <p:nvSpPr>
          <p:cNvPr id="11" name="Rectangle 13">
            <a:extLst>
              <a:ext uri="{FF2B5EF4-FFF2-40B4-BE49-F238E27FC236}">
                <a16:creationId xmlns:a16="http://schemas.microsoft.com/office/drawing/2014/main" id="{FE3A411D-16C9-2AF2-151B-95B6A6F17D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5">
            <a:extLst>
              <a:ext uri="{FF2B5EF4-FFF2-40B4-BE49-F238E27FC236}">
                <a16:creationId xmlns:a16="http://schemas.microsoft.com/office/drawing/2014/main" id="{DF952853-BDD1-B444-27F0-70315BB61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7285D10C-4B04-1B09-180D-77AA7A28F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9">
            <a:extLst>
              <a:ext uri="{FF2B5EF4-FFF2-40B4-BE49-F238E27FC236}">
                <a16:creationId xmlns:a16="http://schemas.microsoft.com/office/drawing/2014/main" id="{12FC5B95-D4D4-6E18-EFFA-EE4BC29B4C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1">
            <a:extLst>
              <a:ext uri="{FF2B5EF4-FFF2-40B4-BE49-F238E27FC236}">
                <a16:creationId xmlns:a16="http://schemas.microsoft.com/office/drawing/2014/main" id="{A8FC5AEA-4ACB-FF2A-3BAA-9500A78C8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字方塊 5">
            <a:extLst>
              <a:ext uri="{FF2B5EF4-FFF2-40B4-BE49-F238E27FC236}">
                <a16:creationId xmlns:a16="http://schemas.microsoft.com/office/drawing/2014/main" id="{A2592E8B-4DDA-797A-F964-20A1AAC95EC4}"/>
              </a:ext>
            </a:extLst>
          </p:cNvPr>
          <p:cNvSpPr txBox="1"/>
          <p:nvPr/>
        </p:nvSpPr>
        <p:spPr>
          <a:xfrm>
            <a:off x="1704638" y="4534659"/>
            <a:ext cx="8849813" cy="461665"/>
          </a:xfrm>
          <a:prstGeom prst="rect">
            <a:avLst/>
          </a:prstGeom>
          <a:noFill/>
        </p:spPr>
        <p:txBody>
          <a:bodyPr wrap="square">
            <a:spAutoFit/>
          </a:bodyPr>
          <a:lstStyle/>
          <a:p>
            <a:pPr marL="342900" indent="-342900">
              <a:buFont typeface="Arial" panose="020B0604020202020204" pitchFamily="34" charset="0"/>
              <a:buChar char="•"/>
            </a:pPr>
            <a:r>
              <a:rPr lang="en-US" altLang="zh-TW" sz="2400" b="1"/>
              <a:t>I</a:t>
            </a:r>
            <a:r>
              <a:rPr lang="zh-TW" altLang="en-US" sz="2400" b="1"/>
              <a:t>ncome</a:t>
            </a:r>
            <a:r>
              <a:rPr lang="zh-TW" altLang="en-US" sz="2400"/>
              <a:t>---- Middle Class </a:t>
            </a:r>
            <a:endParaRPr lang="en-US" altLang="zh-TW" sz="2400"/>
          </a:p>
        </p:txBody>
      </p:sp>
      <p:sp>
        <p:nvSpPr>
          <p:cNvPr id="4" name="文字方塊 3">
            <a:extLst>
              <a:ext uri="{FF2B5EF4-FFF2-40B4-BE49-F238E27FC236}">
                <a16:creationId xmlns:a16="http://schemas.microsoft.com/office/drawing/2014/main" id="{CEA6B409-B0D0-9A97-5CCE-FFE4083AAF69}"/>
              </a:ext>
            </a:extLst>
          </p:cNvPr>
          <p:cNvSpPr txBox="1"/>
          <p:nvPr/>
        </p:nvSpPr>
        <p:spPr>
          <a:xfrm>
            <a:off x="1704638" y="1890112"/>
            <a:ext cx="8849813" cy="461665"/>
          </a:xfrm>
          <a:prstGeom prst="rect">
            <a:avLst/>
          </a:prstGeom>
          <a:noFill/>
        </p:spPr>
        <p:txBody>
          <a:bodyPr wrap="square">
            <a:spAutoFit/>
          </a:bodyPr>
          <a:lstStyle/>
          <a:p>
            <a:pPr marL="342900" indent="-342900">
              <a:buFont typeface="Arial" panose="020B0604020202020204" pitchFamily="34" charset="0"/>
              <a:buChar char="•"/>
            </a:pPr>
            <a:r>
              <a:rPr lang="en-US" altLang="zh-TW" sz="2400" b="1"/>
              <a:t>I</a:t>
            </a:r>
            <a:r>
              <a:rPr lang="zh-TW" altLang="en-US" sz="2400" b="1"/>
              <a:t>ncome</a:t>
            </a:r>
            <a:r>
              <a:rPr lang="zh-TW" altLang="en-US" sz="2400"/>
              <a:t>---- Lower Class</a:t>
            </a:r>
            <a:endParaRPr lang="en-US" altLang="zh-TW" sz="2400"/>
          </a:p>
        </p:txBody>
      </p:sp>
      <p:sp>
        <p:nvSpPr>
          <p:cNvPr id="7" name="文字方塊 6">
            <a:extLst>
              <a:ext uri="{FF2B5EF4-FFF2-40B4-BE49-F238E27FC236}">
                <a16:creationId xmlns:a16="http://schemas.microsoft.com/office/drawing/2014/main" id="{AF3A3111-5813-F176-C646-FB737A782061}"/>
              </a:ext>
            </a:extLst>
          </p:cNvPr>
          <p:cNvSpPr txBox="1"/>
          <p:nvPr/>
        </p:nvSpPr>
        <p:spPr>
          <a:xfrm>
            <a:off x="8711381" y="401838"/>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a:t>
            </a:r>
            <a:r>
              <a:rPr lang="zh-TW" altLang="en-US" sz="2000">
                <a:solidFill>
                  <a:srgbClr val="FFFFFF"/>
                </a:solidFill>
              </a:rPr>
              <a:t> </a:t>
            </a:r>
            <a:r>
              <a:rPr lang="en-US" altLang="zh-TW" sz="2000">
                <a:solidFill>
                  <a:srgbClr val="FFFFFF"/>
                </a:solidFill>
              </a:rPr>
              <a:t>(LASSO) for </a:t>
            </a:r>
          </a:p>
          <a:p>
            <a:pPr>
              <a:lnSpc>
                <a:spcPct val="90000"/>
              </a:lnSpc>
              <a:spcBef>
                <a:spcPts val="1000"/>
              </a:spcBef>
            </a:pPr>
            <a:r>
              <a:rPr lang="en-US" altLang="zh-TW" sz="2000">
                <a:solidFill>
                  <a:srgbClr val="FFFFFF"/>
                </a:solidFill>
              </a:rPr>
              <a:t>Liberal</a:t>
            </a:r>
            <a:r>
              <a:rPr lang="zh-TW" altLang="en-US" sz="2000">
                <a:solidFill>
                  <a:srgbClr val="FFFFFF"/>
                </a:solidFill>
              </a:rPr>
              <a:t> </a:t>
            </a:r>
            <a:r>
              <a:rPr lang="en-US" altLang="zh-TW" sz="2000">
                <a:solidFill>
                  <a:srgbClr val="FFFFFF"/>
                </a:solidFill>
              </a:rPr>
              <a:t>or Conservative</a:t>
            </a:r>
          </a:p>
        </p:txBody>
      </p:sp>
      <p:graphicFrame>
        <p:nvGraphicFramePr>
          <p:cNvPr id="8" name="表格 7">
            <a:extLst>
              <a:ext uri="{FF2B5EF4-FFF2-40B4-BE49-F238E27FC236}">
                <a16:creationId xmlns:a16="http://schemas.microsoft.com/office/drawing/2014/main" id="{829E6457-6EB1-4D57-9771-8F3222B571BA}"/>
              </a:ext>
            </a:extLst>
          </p:cNvPr>
          <p:cNvGraphicFramePr>
            <a:graphicFrameLocks noGrp="1"/>
          </p:cNvGraphicFramePr>
          <p:nvPr>
            <p:extLst>
              <p:ext uri="{D42A27DB-BD31-4B8C-83A1-F6EECF244321}">
                <p14:modId xmlns:p14="http://schemas.microsoft.com/office/powerpoint/2010/main" val="3425794060"/>
              </p:ext>
            </p:extLst>
          </p:nvPr>
        </p:nvGraphicFramePr>
        <p:xfrm>
          <a:off x="1298675" y="2640777"/>
          <a:ext cx="9356940" cy="1576446"/>
        </p:xfrm>
        <a:graphic>
          <a:graphicData uri="http://schemas.openxmlformats.org/drawingml/2006/table">
            <a:tbl>
              <a:tblPr firstRow="1" bandRow="1"/>
              <a:tblGrid>
                <a:gridCol w="1591928">
                  <a:extLst>
                    <a:ext uri="{9D8B030D-6E8A-4147-A177-3AD203B41FA5}">
                      <a16:colId xmlns:a16="http://schemas.microsoft.com/office/drawing/2014/main" val="2923775872"/>
                    </a:ext>
                  </a:extLst>
                </a:gridCol>
                <a:gridCol w="1459565">
                  <a:extLst>
                    <a:ext uri="{9D8B030D-6E8A-4147-A177-3AD203B41FA5}">
                      <a16:colId xmlns:a16="http://schemas.microsoft.com/office/drawing/2014/main" val="1904857616"/>
                    </a:ext>
                  </a:extLst>
                </a:gridCol>
                <a:gridCol w="1634209">
                  <a:extLst>
                    <a:ext uri="{9D8B030D-6E8A-4147-A177-3AD203B41FA5}">
                      <a16:colId xmlns:a16="http://schemas.microsoft.com/office/drawing/2014/main" val="10254321"/>
                    </a:ext>
                  </a:extLst>
                </a:gridCol>
                <a:gridCol w="1534191">
                  <a:extLst>
                    <a:ext uri="{9D8B030D-6E8A-4147-A177-3AD203B41FA5}">
                      <a16:colId xmlns:a16="http://schemas.microsoft.com/office/drawing/2014/main" val="206516369"/>
                    </a:ext>
                  </a:extLst>
                </a:gridCol>
                <a:gridCol w="1247033">
                  <a:extLst>
                    <a:ext uri="{9D8B030D-6E8A-4147-A177-3AD203B41FA5}">
                      <a16:colId xmlns:a16="http://schemas.microsoft.com/office/drawing/2014/main" val="1187759848"/>
                    </a:ext>
                  </a:extLst>
                </a:gridCol>
                <a:gridCol w="1890014">
                  <a:extLst>
                    <a:ext uri="{9D8B030D-6E8A-4147-A177-3AD203B41FA5}">
                      <a16:colId xmlns:a16="http://schemas.microsoft.com/office/drawing/2014/main" val="403418359"/>
                    </a:ext>
                  </a:extLst>
                </a:gridCol>
              </a:tblGrid>
              <a:tr h="267998">
                <a:tc>
                  <a:txBody>
                    <a:bodyPr/>
                    <a:lstStyle/>
                    <a:p>
                      <a:pPr algn="ctr" fontAlgn="t"/>
                      <a:r>
                        <a:rPr lang="en-US" sz="1500" b="1" i="0" u="none" strike="noStrike" err="1">
                          <a:solidFill>
                            <a:srgbClr val="000000"/>
                          </a:solidFill>
                          <a:effectLst/>
                          <a:latin typeface="新細明體" panose="02020500000000000000" pitchFamily="18" charset="-120"/>
                          <a:ea typeface="新細明體" panose="02020500000000000000" pitchFamily="18" charset="-120"/>
                        </a:rPr>
                        <a:t>Treatmentv</a:t>
                      </a:r>
                      <a:endParaRPr lang="en-US" sz="1500" b="1" i="0" u="none" strike="noStrike">
                        <a:solidFill>
                          <a:srgbClr val="000000"/>
                        </a:solidFill>
                        <a:effectLst/>
                        <a:latin typeface="新細明體" panose="02020500000000000000" pitchFamily="18" charset="-120"/>
                        <a:ea typeface="新細明體" panose="02020500000000000000" pitchFamily="18" charset="-120"/>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Estimate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Std. Error</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t-value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p-value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Significance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62437315"/>
                  </a:ext>
                </a:extLst>
              </a:tr>
              <a:tr h="654224">
                <a:tc>
                  <a:txBody>
                    <a:bodyPr/>
                    <a:lstStyle/>
                    <a:p>
                      <a:pPr algn="ctr" fontAlgn="b"/>
                      <a:r>
                        <a:rPr lang="en-US" sz="2000" b="0" i="0" u="none" strike="noStrike">
                          <a:solidFill>
                            <a:srgbClr val="000000"/>
                          </a:solidFill>
                          <a:effectLst/>
                          <a:latin typeface="新細明體" panose="02020500000000000000" pitchFamily="18" charset="-120"/>
                          <a:ea typeface="新細明體" panose="02020500000000000000" pitchFamily="18" charset="-120"/>
                        </a:rPr>
                        <a:t>liberal</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0.23739</a:t>
                      </a:r>
                      <a:r>
                        <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rPr>
                        <a:t> </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0.05777</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4.109</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3.97e-05</a:t>
                      </a:r>
                      <a:endPar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2000" b="0" i="0" u="none" strike="noStrike">
                          <a:solidFill>
                            <a:srgbClr val="000000"/>
                          </a:solidFill>
                          <a:effectLst/>
                          <a:latin typeface="新細明體" panose="02020500000000000000" pitchFamily="18" charset="-120"/>
                          <a:ea typeface="+mn-ea"/>
                        </a:rPr>
                        <a:t>*** (highly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8848472"/>
                  </a:ext>
                </a:extLst>
              </a:tr>
              <a:tr h="654224">
                <a:tc>
                  <a:txBody>
                    <a:bodyPr/>
                    <a:lstStyle/>
                    <a:p>
                      <a:pPr marL="0" algn="ctr" defTabSz="914400" rtl="0" eaLnBrk="1" fontAlgn="b" latinLnBrk="0" hangingPunct="1"/>
                      <a:r>
                        <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rPr>
                        <a:t>conservative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-0.17697</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0.05358</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-3.303</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0.000957</a:t>
                      </a:r>
                      <a:endPar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2000" b="0" i="0" u="none" strike="noStrike">
                          <a:solidFill>
                            <a:srgbClr val="000000"/>
                          </a:solidFill>
                          <a:effectLst/>
                          <a:latin typeface="新細明體" panose="02020500000000000000" pitchFamily="18" charset="-120"/>
                          <a:ea typeface="+mn-ea"/>
                        </a:rPr>
                        <a:t>*** (highly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5700982"/>
                  </a:ext>
                </a:extLst>
              </a:tr>
            </a:tbl>
          </a:graphicData>
        </a:graphic>
      </p:graphicFrame>
      <p:graphicFrame>
        <p:nvGraphicFramePr>
          <p:cNvPr id="9" name="表格 8">
            <a:extLst>
              <a:ext uri="{FF2B5EF4-FFF2-40B4-BE49-F238E27FC236}">
                <a16:creationId xmlns:a16="http://schemas.microsoft.com/office/drawing/2014/main" id="{29316E98-A7AA-780A-CBC9-02C7953E5263}"/>
              </a:ext>
            </a:extLst>
          </p:cNvPr>
          <p:cNvGraphicFramePr>
            <a:graphicFrameLocks noGrp="1"/>
          </p:cNvGraphicFramePr>
          <p:nvPr>
            <p:extLst>
              <p:ext uri="{D42A27DB-BD31-4B8C-83A1-F6EECF244321}">
                <p14:modId xmlns:p14="http://schemas.microsoft.com/office/powerpoint/2010/main" val="1550335251"/>
              </p:ext>
            </p:extLst>
          </p:nvPr>
        </p:nvGraphicFramePr>
        <p:xfrm>
          <a:off x="1298675" y="5146371"/>
          <a:ext cx="9356940" cy="1576446"/>
        </p:xfrm>
        <a:graphic>
          <a:graphicData uri="http://schemas.openxmlformats.org/drawingml/2006/table">
            <a:tbl>
              <a:tblPr firstRow="1" bandRow="1"/>
              <a:tblGrid>
                <a:gridCol w="1591928">
                  <a:extLst>
                    <a:ext uri="{9D8B030D-6E8A-4147-A177-3AD203B41FA5}">
                      <a16:colId xmlns:a16="http://schemas.microsoft.com/office/drawing/2014/main" val="2923775872"/>
                    </a:ext>
                  </a:extLst>
                </a:gridCol>
                <a:gridCol w="1459565">
                  <a:extLst>
                    <a:ext uri="{9D8B030D-6E8A-4147-A177-3AD203B41FA5}">
                      <a16:colId xmlns:a16="http://schemas.microsoft.com/office/drawing/2014/main" val="1904857616"/>
                    </a:ext>
                  </a:extLst>
                </a:gridCol>
                <a:gridCol w="1634209">
                  <a:extLst>
                    <a:ext uri="{9D8B030D-6E8A-4147-A177-3AD203B41FA5}">
                      <a16:colId xmlns:a16="http://schemas.microsoft.com/office/drawing/2014/main" val="10254321"/>
                    </a:ext>
                  </a:extLst>
                </a:gridCol>
                <a:gridCol w="1534191">
                  <a:extLst>
                    <a:ext uri="{9D8B030D-6E8A-4147-A177-3AD203B41FA5}">
                      <a16:colId xmlns:a16="http://schemas.microsoft.com/office/drawing/2014/main" val="206516369"/>
                    </a:ext>
                  </a:extLst>
                </a:gridCol>
                <a:gridCol w="1247033">
                  <a:extLst>
                    <a:ext uri="{9D8B030D-6E8A-4147-A177-3AD203B41FA5}">
                      <a16:colId xmlns:a16="http://schemas.microsoft.com/office/drawing/2014/main" val="1187759848"/>
                    </a:ext>
                  </a:extLst>
                </a:gridCol>
                <a:gridCol w="1890014">
                  <a:extLst>
                    <a:ext uri="{9D8B030D-6E8A-4147-A177-3AD203B41FA5}">
                      <a16:colId xmlns:a16="http://schemas.microsoft.com/office/drawing/2014/main" val="403418359"/>
                    </a:ext>
                  </a:extLst>
                </a:gridCol>
              </a:tblGrid>
              <a:tr h="267998">
                <a:tc>
                  <a:txBody>
                    <a:bodyPr/>
                    <a:lstStyle/>
                    <a:p>
                      <a:pPr algn="ctr" fontAlgn="t"/>
                      <a:r>
                        <a:rPr lang="en-US" sz="1500" b="1" i="0" u="none" strike="noStrike" err="1">
                          <a:solidFill>
                            <a:srgbClr val="000000"/>
                          </a:solidFill>
                          <a:effectLst/>
                          <a:latin typeface="新細明體" panose="02020500000000000000" pitchFamily="18" charset="-120"/>
                          <a:ea typeface="新細明體" panose="02020500000000000000" pitchFamily="18" charset="-120"/>
                        </a:rPr>
                        <a:t>Treatmentv</a:t>
                      </a:r>
                      <a:endParaRPr lang="en-US" sz="1500" b="1" i="0" u="none" strike="noStrike">
                        <a:solidFill>
                          <a:srgbClr val="000000"/>
                        </a:solidFill>
                        <a:effectLst/>
                        <a:latin typeface="新細明體" panose="02020500000000000000" pitchFamily="18" charset="-120"/>
                        <a:ea typeface="新細明體" panose="02020500000000000000" pitchFamily="18" charset="-120"/>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Estimate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Std. Error</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t-value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p-value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Significance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62437315"/>
                  </a:ext>
                </a:extLst>
              </a:tr>
              <a:tr h="654224">
                <a:tc>
                  <a:txBody>
                    <a:bodyPr/>
                    <a:lstStyle/>
                    <a:p>
                      <a:pPr algn="ctr" fontAlgn="b"/>
                      <a:r>
                        <a:rPr lang="en-US" sz="2000" b="0" i="0" u="none" strike="noStrike">
                          <a:solidFill>
                            <a:srgbClr val="000000"/>
                          </a:solidFill>
                          <a:effectLst/>
                          <a:latin typeface="新細明體" panose="02020500000000000000" pitchFamily="18" charset="-120"/>
                          <a:ea typeface="新細明體" panose="02020500000000000000" pitchFamily="18" charset="-120"/>
                        </a:rPr>
                        <a:t>liberal</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0.16710</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0.04269</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3.915</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9.06e-05</a:t>
                      </a:r>
                      <a:endPar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2000" b="0" i="0" u="none" strike="noStrike">
                          <a:solidFill>
                            <a:srgbClr val="000000"/>
                          </a:solidFill>
                          <a:effectLst/>
                          <a:latin typeface="新細明體" panose="02020500000000000000" pitchFamily="18" charset="-120"/>
                          <a:ea typeface="+mn-ea"/>
                        </a:rPr>
                        <a:t>*** (highly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8848472"/>
                  </a:ext>
                </a:extLst>
              </a:tr>
              <a:tr h="654224">
                <a:tc>
                  <a:txBody>
                    <a:bodyPr/>
                    <a:lstStyle/>
                    <a:p>
                      <a:pPr marL="0" algn="ctr" defTabSz="914400" rtl="0" eaLnBrk="1" fontAlgn="b" latinLnBrk="0" hangingPunct="1"/>
                      <a:r>
                        <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rPr>
                        <a:t>conservative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-0.18192</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0.04319</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-4.213</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2.52e-05</a:t>
                      </a:r>
                      <a:endPar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2000" b="0" i="0" u="none" strike="noStrike">
                          <a:solidFill>
                            <a:srgbClr val="000000"/>
                          </a:solidFill>
                          <a:effectLst/>
                          <a:latin typeface="新細明體" panose="02020500000000000000" pitchFamily="18" charset="-120"/>
                          <a:ea typeface="+mn-ea"/>
                        </a:rPr>
                        <a:t>*** (highly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5700982"/>
                  </a:ext>
                </a:extLst>
              </a:tr>
            </a:tbl>
          </a:graphicData>
        </a:graphic>
      </p:graphicFrame>
      <p:sp>
        <p:nvSpPr>
          <p:cNvPr id="2" name="文字方塊 1">
            <a:extLst>
              <a:ext uri="{FF2B5EF4-FFF2-40B4-BE49-F238E27FC236}">
                <a16:creationId xmlns:a16="http://schemas.microsoft.com/office/drawing/2014/main" id="{47F15F77-838B-EE10-C672-235463A0F37D}"/>
              </a:ext>
            </a:extLst>
          </p:cNvPr>
          <p:cNvSpPr txBox="1"/>
          <p:nvPr/>
        </p:nvSpPr>
        <p:spPr>
          <a:xfrm>
            <a:off x="11113310" y="5972592"/>
            <a:ext cx="460332" cy="584775"/>
          </a:xfrm>
          <a:prstGeom prst="rect">
            <a:avLst/>
          </a:prstGeom>
          <a:noFill/>
        </p:spPr>
        <p:txBody>
          <a:bodyPr wrap="square">
            <a:spAutoFit/>
          </a:bodyPr>
          <a:lstStyle/>
          <a:p>
            <a:r>
              <a:rPr lang="zh-TW" altLang="en-US" sz="3200"/>
              <a:t>✅</a:t>
            </a:r>
          </a:p>
        </p:txBody>
      </p:sp>
      <p:sp>
        <p:nvSpPr>
          <p:cNvPr id="5" name="文字方塊 4">
            <a:extLst>
              <a:ext uri="{FF2B5EF4-FFF2-40B4-BE49-F238E27FC236}">
                <a16:creationId xmlns:a16="http://schemas.microsoft.com/office/drawing/2014/main" id="{68410AD5-E27B-7609-E1B7-DD3AB4898A40}"/>
              </a:ext>
            </a:extLst>
          </p:cNvPr>
          <p:cNvSpPr txBox="1"/>
          <p:nvPr/>
        </p:nvSpPr>
        <p:spPr>
          <a:xfrm>
            <a:off x="11113310" y="2632717"/>
            <a:ext cx="460332" cy="584775"/>
          </a:xfrm>
          <a:prstGeom prst="rect">
            <a:avLst/>
          </a:prstGeom>
          <a:noFill/>
        </p:spPr>
        <p:txBody>
          <a:bodyPr wrap="square">
            <a:spAutoFit/>
          </a:bodyPr>
          <a:lstStyle/>
          <a:p>
            <a:r>
              <a:rPr lang="zh-TW" altLang="en-US" sz="3200"/>
              <a:t>✅</a:t>
            </a:r>
          </a:p>
        </p:txBody>
      </p:sp>
      <p:sp>
        <p:nvSpPr>
          <p:cNvPr id="16" name="文字方塊 15">
            <a:extLst>
              <a:ext uri="{FF2B5EF4-FFF2-40B4-BE49-F238E27FC236}">
                <a16:creationId xmlns:a16="http://schemas.microsoft.com/office/drawing/2014/main" id="{C55BD697-01E3-CDAF-DF56-A45E97E6F67A}"/>
              </a:ext>
            </a:extLst>
          </p:cNvPr>
          <p:cNvSpPr txBox="1"/>
          <p:nvPr/>
        </p:nvSpPr>
        <p:spPr>
          <a:xfrm>
            <a:off x="11120731" y="3429000"/>
            <a:ext cx="460332" cy="584775"/>
          </a:xfrm>
          <a:prstGeom prst="rect">
            <a:avLst/>
          </a:prstGeom>
          <a:noFill/>
        </p:spPr>
        <p:txBody>
          <a:bodyPr wrap="square">
            <a:spAutoFit/>
          </a:bodyPr>
          <a:lstStyle/>
          <a:p>
            <a:r>
              <a:rPr lang="zh-TW" altLang="en-US" sz="3200"/>
              <a:t>✅</a:t>
            </a:r>
          </a:p>
        </p:txBody>
      </p:sp>
      <p:sp>
        <p:nvSpPr>
          <p:cNvPr id="20" name="文字方塊 19">
            <a:extLst>
              <a:ext uri="{FF2B5EF4-FFF2-40B4-BE49-F238E27FC236}">
                <a16:creationId xmlns:a16="http://schemas.microsoft.com/office/drawing/2014/main" id="{8186F2E3-48B8-3C06-607D-5E10408BD206}"/>
              </a:ext>
            </a:extLst>
          </p:cNvPr>
          <p:cNvSpPr txBox="1"/>
          <p:nvPr/>
        </p:nvSpPr>
        <p:spPr>
          <a:xfrm>
            <a:off x="11113310" y="5176309"/>
            <a:ext cx="460332" cy="584775"/>
          </a:xfrm>
          <a:prstGeom prst="rect">
            <a:avLst/>
          </a:prstGeom>
          <a:noFill/>
        </p:spPr>
        <p:txBody>
          <a:bodyPr wrap="square">
            <a:spAutoFit/>
          </a:bodyPr>
          <a:lstStyle/>
          <a:p>
            <a:r>
              <a:rPr lang="zh-TW" altLang="en-US" sz="3200"/>
              <a:t>✅</a:t>
            </a:r>
          </a:p>
        </p:txBody>
      </p:sp>
      <p:sp>
        <p:nvSpPr>
          <p:cNvPr id="21" name="文字方塊 20">
            <a:extLst>
              <a:ext uri="{FF2B5EF4-FFF2-40B4-BE49-F238E27FC236}">
                <a16:creationId xmlns:a16="http://schemas.microsoft.com/office/drawing/2014/main" id="{F43B594C-6FDD-E5D8-92DA-D5F78E3212C7}"/>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TW" sz="2800">
                <a:solidFill>
                  <a:srgbClr val="FFFFFF"/>
                </a:solidFill>
                <a:latin typeface="+mj-lt"/>
                <a:ea typeface="+mj-ea"/>
                <a:cs typeface="+mj-cs"/>
              </a:rPr>
              <a:t>Consider Subgroups</a:t>
            </a:r>
          </a:p>
        </p:txBody>
      </p:sp>
    </p:spTree>
    <p:extLst>
      <p:ext uri="{BB962C8B-B14F-4D97-AF65-F5344CB8AC3E}">
        <p14:creationId xmlns:p14="http://schemas.microsoft.com/office/powerpoint/2010/main" val="171782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6"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BD7C9B-99CE-917D-34F1-3488E0D70A24}"/>
            </a:ext>
          </a:extLst>
        </p:cNvPr>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AC62732-D92C-C2AA-194D-C401934E91C7}"/>
              </a:ext>
            </a:extLst>
          </p:cNvPr>
          <p:cNvSpPr>
            <a:spLocks noGrp="1"/>
          </p:cNvSpPr>
          <p:nvPr>
            <p:ph type="ftr" sz="quarter" idx="11"/>
          </p:nvPr>
        </p:nvSpPr>
        <p:spPr>
          <a:xfrm rot="5400000">
            <a:off x="-1828800" y="2002536"/>
            <a:ext cx="4114800" cy="365125"/>
          </a:xfrm>
        </p:spPr>
        <p:txBody>
          <a:bodyPr vert="horz" lIns="91440" tIns="45720" rIns="91440" bIns="45720" rtlCol="0" anchor="ctr">
            <a:normAutofit/>
          </a:bodyPr>
          <a:lstStyle/>
          <a:p>
            <a:pPr algn="l"/>
            <a:endParaRPr lang="en-US" sz="1100" kern="1200">
              <a:solidFill>
                <a:srgbClr val="FFFFFF"/>
              </a:solidFill>
              <a:latin typeface="+mn-lt"/>
              <a:ea typeface="+mn-ea"/>
              <a:cs typeface="+mn-cs"/>
            </a:endParaRPr>
          </a:p>
        </p:txBody>
      </p:sp>
      <p:pic>
        <p:nvPicPr>
          <p:cNvPr id="25" name="图片 24" descr="背景图案&#10;&#10;AI 生成的内容可能不正确。">
            <a:extLst>
              <a:ext uri="{FF2B5EF4-FFF2-40B4-BE49-F238E27FC236}">
                <a16:creationId xmlns:a16="http://schemas.microsoft.com/office/drawing/2014/main" id="{D46F2F0A-940F-05F4-BCB4-62F21AC98926}"/>
              </a:ext>
            </a:extLst>
          </p:cNvPr>
          <p:cNvPicPr>
            <a:picLocks noChangeAspect="1"/>
          </p:cNvPicPr>
          <p:nvPr/>
        </p:nvPicPr>
        <p:blipFill>
          <a:blip r:embed="rId3">
            <a:extLst>
              <a:ext uri="{28A0092B-C50C-407E-A947-70E740481C1C}">
                <a14:useLocalDpi xmlns:a14="http://schemas.microsoft.com/office/drawing/2010/main" val="0"/>
              </a:ext>
            </a:extLst>
          </a:blip>
          <a:srcRect l="76" t="-218" r="-19" b="1073"/>
          <a:stretch/>
        </p:blipFill>
        <p:spPr>
          <a:xfrm>
            <a:off x="1539769" y="457200"/>
            <a:ext cx="9112462" cy="5943600"/>
          </a:xfrm>
          <a:prstGeom prst="rect">
            <a:avLst/>
          </a:prstGeom>
        </p:spPr>
      </p:pic>
      <p:sp>
        <p:nvSpPr>
          <p:cNvPr id="5" name="Date Placeholder 4">
            <a:extLst>
              <a:ext uri="{FF2B5EF4-FFF2-40B4-BE49-F238E27FC236}">
                <a16:creationId xmlns:a16="http://schemas.microsoft.com/office/drawing/2014/main" id="{B03D20D6-5E2A-F956-F83A-C60DEF2D4BE0}"/>
              </a:ext>
            </a:extLst>
          </p:cNvPr>
          <p:cNvSpPr>
            <a:spLocks noGrp="1"/>
          </p:cNvSpPr>
          <p:nvPr>
            <p:ph type="dt" sz="half" idx="10"/>
          </p:nvPr>
        </p:nvSpPr>
        <p:spPr>
          <a:xfrm>
            <a:off x="8991600" y="6455664"/>
            <a:ext cx="2743200" cy="365125"/>
          </a:xfrm>
        </p:spPr>
        <p:txBody>
          <a:bodyPr vert="horz" lIns="91440" tIns="45720" rIns="91440" bIns="45720" rtlCol="0" anchor="ctr">
            <a:normAutofit/>
          </a:bodyPr>
          <a:lstStyle/>
          <a:p>
            <a:pPr algn="r">
              <a:spcAft>
                <a:spcPts val="600"/>
              </a:spcAft>
            </a:pPr>
            <a:fld id="{A30C905C-BB5B-4822-92EE-3D1FC6982DFA}" type="datetime1">
              <a:rPr lang="en-US" sz="1100">
                <a:solidFill>
                  <a:srgbClr val="FFFFFF"/>
                </a:solidFill>
              </a:rPr>
              <a:pPr algn="r">
                <a:spcAft>
                  <a:spcPts val="600"/>
                </a:spcAft>
              </a:pPr>
              <a:t>3/31/25</a:t>
            </a:fld>
            <a:endParaRPr lang="en-US" sz="1100">
              <a:solidFill>
                <a:srgbClr val="FFFFFF"/>
              </a:solidFill>
            </a:endParaRPr>
          </a:p>
        </p:txBody>
      </p:sp>
      <p:sp>
        <p:nvSpPr>
          <p:cNvPr id="7" name="Slide Number Placeholder 6">
            <a:extLst>
              <a:ext uri="{FF2B5EF4-FFF2-40B4-BE49-F238E27FC236}">
                <a16:creationId xmlns:a16="http://schemas.microsoft.com/office/drawing/2014/main" id="{CA42D2FB-7EE5-0A96-7D7D-933CC3C46D4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94917615-2DB4-4DAA-9DE3-B2B689A846E0}" type="slidenum">
              <a:rPr lang="en-US" sz="1100">
                <a:solidFill>
                  <a:srgbClr val="FFFFFF"/>
                </a:solidFill>
              </a:rPr>
              <a:pPr>
                <a:spcAft>
                  <a:spcPts val="600"/>
                </a:spcAft>
              </a:pPr>
              <a:t>5</a:t>
            </a:fld>
            <a:endParaRPr lang="en-US" sz="1100">
              <a:solidFill>
                <a:srgbClr val="FFFFFF"/>
              </a:solidFill>
            </a:endParaRPr>
          </a:p>
        </p:txBody>
      </p:sp>
    </p:spTree>
    <p:extLst>
      <p:ext uri="{BB962C8B-B14F-4D97-AF65-F5344CB8AC3E}">
        <p14:creationId xmlns:p14="http://schemas.microsoft.com/office/powerpoint/2010/main" val="3676056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23A2E-E741-EED6-48D5-0F633AB6AD7E}"/>
            </a:ext>
          </a:extLst>
        </p:cNvPr>
        <p:cNvGrpSpPr/>
        <p:nvPr/>
      </p:nvGrpSpPr>
      <p:grpSpPr>
        <a:xfrm>
          <a:off x="0" y="0"/>
          <a:ext cx="0" cy="0"/>
          <a:chOff x="0" y="0"/>
          <a:chExt cx="0" cy="0"/>
        </a:xfrm>
      </p:grpSpPr>
      <p:sp>
        <p:nvSpPr>
          <p:cNvPr id="10" name="文字方塊 9">
            <a:extLst>
              <a:ext uri="{FF2B5EF4-FFF2-40B4-BE49-F238E27FC236}">
                <a16:creationId xmlns:a16="http://schemas.microsoft.com/office/drawing/2014/main" id="{2AAB2307-0C6C-3AEE-F2C1-3FED3E5E2FD7}"/>
              </a:ext>
            </a:extLst>
          </p:cNvPr>
          <p:cNvSpPr txBox="1"/>
          <p:nvPr/>
        </p:nvSpPr>
        <p:spPr>
          <a:xfrm>
            <a:off x="8571507" y="387224"/>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 for Conservative</a:t>
            </a:r>
          </a:p>
        </p:txBody>
      </p:sp>
      <p:sp useBgFill="1">
        <p:nvSpPr>
          <p:cNvPr id="11" name="Rectangle 13">
            <a:extLst>
              <a:ext uri="{FF2B5EF4-FFF2-40B4-BE49-F238E27FC236}">
                <a16:creationId xmlns:a16="http://schemas.microsoft.com/office/drawing/2014/main" id="{A468F02F-4EB0-5C75-C0D1-8D9FDFC42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5">
            <a:extLst>
              <a:ext uri="{FF2B5EF4-FFF2-40B4-BE49-F238E27FC236}">
                <a16:creationId xmlns:a16="http://schemas.microsoft.com/office/drawing/2014/main" id="{366FD02C-15F3-BB59-CB25-83DDB6EE9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44C19B31-C1A4-B613-B8D7-992B03CA2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9">
            <a:extLst>
              <a:ext uri="{FF2B5EF4-FFF2-40B4-BE49-F238E27FC236}">
                <a16:creationId xmlns:a16="http://schemas.microsoft.com/office/drawing/2014/main" id="{B02C3B80-6791-55DE-1E4F-50161CFD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1">
            <a:extLst>
              <a:ext uri="{FF2B5EF4-FFF2-40B4-BE49-F238E27FC236}">
                <a16:creationId xmlns:a16="http://schemas.microsoft.com/office/drawing/2014/main" id="{43530BEF-6A73-45DB-66A6-7EB5C0C81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字方塊 3">
            <a:extLst>
              <a:ext uri="{FF2B5EF4-FFF2-40B4-BE49-F238E27FC236}">
                <a16:creationId xmlns:a16="http://schemas.microsoft.com/office/drawing/2014/main" id="{53DC3C20-69FE-E87F-555F-E2CDC18CAF33}"/>
              </a:ext>
            </a:extLst>
          </p:cNvPr>
          <p:cNvSpPr txBox="1"/>
          <p:nvPr/>
        </p:nvSpPr>
        <p:spPr>
          <a:xfrm>
            <a:off x="1704638" y="2228314"/>
            <a:ext cx="8849813" cy="461665"/>
          </a:xfrm>
          <a:prstGeom prst="rect">
            <a:avLst/>
          </a:prstGeom>
          <a:noFill/>
        </p:spPr>
        <p:txBody>
          <a:bodyPr wrap="square">
            <a:spAutoFit/>
          </a:bodyPr>
          <a:lstStyle/>
          <a:p>
            <a:pPr marL="342900" indent="-342900">
              <a:buFont typeface="Arial" panose="020B0604020202020204" pitchFamily="34" charset="0"/>
              <a:buChar char="•"/>
            </a:pPr>
            <a:r>
              <a:rPr lang="en-US" altLang="zh-TW" sz="2400" b="1"/>
              <a:t>I</a:t>
            </a:r>
            <a:r>
              <a:rPr lang="zh-TW" altLang="en-US" sz="2400" b="1"/>
              <a:t>ncome</a:t>
            </a:r>
            <a:r>
              <a:rPr lang="zh-TW" altLang="en-US" sz="2400"/>
              <a:t>---- Upper Middle Class</a:t>
            </a:r>
            <a:endParaRPr lang="en-US" altLang="zh-TW" sz="2400"/>
          </a:p>
        </p:txBody>
      </p:sp>
      <p:sp>
        <p:nvSpPr>
          <p:cNvPr id="5" name="文字方塊 4">
            <a:extLst>
              <a:ext uri="{FF2B5EF4-FFF2-40B4-BE49-F238E27FC236}">
                <a16:creationId xmlns:a16="http://schemas.microsoft.com/office/drawing/2014/main" id="{74240727-74A9-D6DB-2CAB-0E6DC826C3C9}"/>
              </a:ext>
            </a:extLst>
          </p:cNvPr>
          <p:cNvSpPr txBox="1"/>
          <p:nvPr/>
        </p:nvSpPr>
        <p:spPr>
          <a:xfrm>
            <a:off x="8711381" y="401838"/>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a:t>
            </a:r>
            <a:r>
              <a:rPr lang="zh-TW" altLang="en-US" sz="2000">
                <a:solidFill>
                  <a:srgbClr val="FFFFFF"/>
                </a:solidFill>
              </a:rPr>
              <a:t> </a:t>
            </a:r>
            <a:r>
              <a:rPr lang="en-US" altLang="zh-TW" sz="2000">
                <a:solidFill>
                  <a:srgbClr val="FFFFFF"/>
                </a:solidFill>
              </a:rPr>
              <a:t>(LASSO) for </a:t>
            </a:r>
          </a:p>
          <a:p>
            <a:pPr>
              <a:lnSpc>
                <a:spcPct val="90000"/>
              </a:lnSpc>
              <a:spcBef>
                <a:spcPts val="1000"/>
              </a:spcBef>
            </a:pPr>
            <a:r>
              <a:rPr lang="en-US" altLang="zh-TW" sz="2000">
                <a:solidFill>
                  <a:srgbClr val="FFFFFF"/>
                </a:solidFill>
              </a:rPr>
              <a:t>Liberal</a:t>
            </a:r>
            <a:r>
              <a:rPr lang="zh-TW" altLang="en-US" sz="2000">
                <a:solidFill>
                  <a:srgbClr val="FFFFFF"/>
                </a:solidFill>
              </a:rPr>
              <a:t> </a:t>
            </a:r>
            <a:r>
              <a:rPr lang="en-US" altLang="zh-TW" sz="2000">
                <a:solidFill>
                  <a:srgbClr val="FFFFFF"/>
                </a:solidFill>
              </a:rPr>
              <a:t>or Conservative</a:t>
            </a:r>
          </a:p>
        </p:txBody>
      </p:sp>
      <p:graphicFrame>
        <p:nvGraphicFramePr>
          <p:cNvPr id="6" name="表格 5">
            <a:extLst>
              <a:ext uri="{FF2B5EF4-FFF2-40B4-BE49-F238E27FC236}">
                <a16:creationId xmlns:a16="http://schemas.microsoft.com/office/drawing/2014/main" id="{9254515E-D2F8-68C1-25C6-6200D88D4CF4}"/>
              </a:ext>
            </a:extLst>
          </p:cNvPr>
          <p:cNvGraphicFramePr>
            <a:graphicFrameLocks noGrp="1"/>
          </p:cNvGraphicFramePr>
          <p:nvPr>
            <p:extLst>
              <p:ext uri="{D42A27DB-BD31-4B8C-83A1-F6EECF244321}">
                <p14:modId xmlns:p14="http://schemas.microsoft.com/office/powerpoint/2010/main" val="2294271635"/>
              </p:ext>
            </p:extLst>
          </p:nvPr>
        </p:nvGraphicFramePr>
        <p:xfrm>
          <a:off x="1451074" y="3102457"/>
          <a:ext cx="9356940" cy="1576446"/>
        </p:xfrm>
        <a:graphic>
          <a:graphicData uri="http://schemas.openxmlformats.org/drawingml/2006/table">
            <a:tbl>
              <a:tblPr firstRow="1" bandRow="1"/>
              <a:tblGrid>
                <a:gridCol w="1591928">
                  <a:extLst>
                    <a:ext uri="{9D8B030D-6E8A-4147-A177-3AD203B41FA5}">
                      <a16:colId xmlns:a16="http://schemas.microsoft.com/office/drawing/2014/main" val="2923775872"/>
                    </a:ext>
                  </a:extLst>
                </a:gridCol>
                <a:gridCol w="1459565">
                  <a:extLst>
                    <a:ext uri="{9D8B030D-6E8A-4147-A177-3AD203B41FA5}">
                      <a16:colId xmlns:a16="http://schemas.microsoft.com/office/drawing/2014/main" val="1904857616"/>
                    </a:ext>
                  </a:extLst>
                </a:gridCol>
                <a:gridCol w="1634209">
                  <a:extLst>
                    <a:ext uri="{9D8B030D-6E8A-4147-A177-3AD203B41FA5}">
                      <a16:colId xmlns:a16="http://schemas.microsoft.com/office/drawing/2014/main" val="10254321"/>
                    </a:ext>
                  </a:extLst>
                </a:gridCol>
                <a:gridCol w="1534191">
                  <a:extLst>
                    <a:ext uri="{9D8B030D-6E8A-4147-A177-3AD203B41FA5}">
                      <a16:colId xmlns:a16="http://schemas.microsoft.com/office/drawing/2014/main" val="206516369"/>
                    </a:ext>
                  </a:extLst>
                </a:gridCol>
                <a:gridCol w="1247033">
                  <a:extLst>
                    <a:ext uri="{9D8B030D-6E8A-4147-A177-3AD203B41FA5}">
                      <a16:colId xmlns:a16="http://schemas.microsoft.com/office/drawing/2014/main" val="1187759848"/>
                    </a:ext>
                  </a:extLst>
                </a:gridCol>
                <a:gridCol w="1890014">
                  <a:extLst>
                    <a:ext uri="{9D8B030D-6E8A-4147-A177-3AD203B41FA5}">
                      <a16:colId xmlns:a16="http://schemas.microsoft.com/office/drawing/2014/main" val="403418359"/>
                    </a:ext>
                  </a:extLst>
                </a:gridCol>
              </a:tblGrid>
              <a:tr h="267998">
                <a:tc>
                  <a:txBody>
                    <a:bodyPr/>
                    <a:lstStyle/>
                    <a:p>
                      <a:pPr algn="ctr" fontAlgn="t"/>
                      <a:r>
                        <a:rPr lang="en-US" sz="1500" b="1" i="0" u="none" strike="noStrike" err="1">
                          <a:solidFill>
                            <a:srgbClr val="000000"/>
                          </a:solidFill>
                          <a:effectLst/>
                          <a:latin typeface="新細明體" panose="02020500000000000000" pitchFamily="18" charset="-120"/>
                          <a:ea typeface="新細明體" panose="02020500000000000000" pitchFamily="18" charset="-120"/>
                        </a:rPr>
                        <a:t>Treatmentv</a:t>
                      </a:r>
                      <a:endParaRPr lang="en-US" sz="1500" b="1" i="0" u="none" strike="noStrike">
                        <a:solidFill>
                          <a:srgbClr val="000000"/>
                        </a:solidFill>
                        <a:effectLst/>
                        <a:latin typeface="新細明體" panose="02020500000000000000" pitchFamily="18" charset="-120"/>
                        <a:ea typeface="新細明體" panose="02020500000000000000" pitchFamily="18" charset="-120"/>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Estimate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Std. Error</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t-value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p-value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Significance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62437315"/>
                  </a:ext>
                </a:extLst>
              </a:tr>
              <a:tr h="654224">
                <a:tc>
                  <a:txBody>
                    <a:bodyPr/>
                    <a:lstStyle/>
                    <a:p>
                      <a:pPr algn="ctr" fontAlgn="b"/>
                      <a:r>
                        <a:rPr lang="en-US" sz="2000" b="0" i="0" u="none" strike="noStrike">
                          <a:solidFill>
                            <a:srgbClr val="000000"/>
                          </a:solidFill>
                          <a:effectLst/>
                          <a:latin typeface="新細明體" panose="02020500000000000000" pitchFamily="18" charset="-120"/>
                          <a:ea typeface="新細明體" panose="02020500000000000000" pitchFamily="18" charset="-120"/>
                        </a:rPr>
                        <a:t>liberal</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0.18273</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0.04594 </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3.977</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6.97e-05</a:t>
                      </a:r>
                      <a:endPar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2000" b="0" i="0" u="none" strike="noStrike">
                          <a:solidFill>
                            <a:srgbClr val="000000"/>
                          </a:solidFill>
                          <a:effectLst/>
                          <a:latin typeface="新細明體" panose="02020500000000000000" pitchFamily="18" charset="-120"/>
                          <a:ea typeface="+mn-ea"/>
                        </a:rPr>
                        <a:t>*** (highly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8848472"/>
                  </a:ext>
                </a:extLst>
              </a:tr>
              <a:tr h="654224">
                <a:tc>
                  <a:txBody>
                    <a:bodyPr/>
                    <a:lstStyle/>
                    <a:p>
                      <a:pPr marL="0" algn="ctr" defTabSz="914400" rtl="0" eaLnBrk="1" fontAlgn="b" latinLnBrk="0" hangingPunct="1"/>
                      <a:r>
                        <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rPr>
                        <a:t>conservative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-0.10948</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0.05342 </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-2.05</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0.0404</a:t>
                      </a:r>
                      <a:endPar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fontAlgn="b">
                        <a:buFont typeface="Arial" panose="020B0604020202020204" pitchFamily="34" charset="0"/>
                        <a:buNone/>
                      </a:pPr>
                      <a:r>
                        <a:rPr lang="en-US" altLang="zh-TW" sz="2000" b="0" i="0" u="none" strike="noStrike">
                          <a:solidFill>
                            <a:srgbClr val="000000"/>
                          </a:solidFill>
                          <a:effectLst/>
                          <a:latin typeface="新細明體" panose="02020500000000000000" pitchFamily="18" charset="-120"/>
                          <a:ea typeface="+mn-ea"/>
                        </a:rPr>
                        <a:t> </a:t>
                      </a:r>
                      <a:r>
                        <a:rPr lang="en-US" altLang="zh-TW" sz="2000" b="0" i="0" u="none" strike="noStrike" kern="1200">
                          <a:solidFill>
                            <a:srgbClr val="000000"/>
                          </a:solidFill>
                          <a:effectLst/>
                          <a:latin typeface="新細明體" panose="02020500000000000000" pitchFamily="18" charset="-120"/>
                          <a:ea typeface="+mn-ea"/>
                          <a:cs typeface="+mn-cs"/>
                        </a:rPr>
                        <a:t>* (&lt; 5%</a:t>
                      </a:r>
                    </a:p>
                    <a:p>
                      <a:pPr marL="0" indent="0" algn="ctr" fontAlgn="b">
                        <a:buFont typeface="Arial" panose="020B0604020202020204" pitchFamily="34" charset="0"/>
                        <a:buNone/>
                      </a:pPr>
                      <a:r>
                        <a:rPr lang="en-US" altLang="zh-TW" sz="2000" b="0" i="0" u="none" strike="noStrike" kern="1200">
                          <a:solidFill>
                            <a:srgbClr val="000000"/>
                          </a:solidFill>
                          <a:effectLst/>
                          <a:latin typeface="新細明體" panose="02020500000000000000" pitchFamily="18" charset="-120"/>
                          <a:ea typeface="+mn-ea"/>
                          <a:cs typeface="+mn-cs"/>
                        </a:rPr>
                        <a:t> significant)</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5700982"/>
                  </a:ext>
                </a:extLst>
              </a:tr>
            </a:tbl>
          </a:graphicData>
        </a:graphic>
      </p:graphicFrame>
      <p:sp>
        <p:nvSpPr>
          <p:cNvPr id="2" name="文字方塊 1">
            <a:extLst>
              <a:ext uri="{FF2B5EF4-FFF2-40B4-BE49-F238E27FC236}">
                <a16:creationId xmlns:a16="http://schemas.microsoft.com/office/drawing/2014/main" id="{31C64DBC-028B-2B2D-AEEF-CF409FC6347F}"/>
              </a:ext>
            </a:extLst>
          </p:cNvPr>
          <p:cNvSpPr txBox="1"/>
          <p:nvPr/>
        </p:nvSpPr>
        <p:spPr>
          <a:xfrm>
            <a:off x="11138362" y="3340061"/>
            <a:ext cx="460332" cy="584775"/>
          </a:xfrm>
          <a:prstGeom prst="rect">
            <a:avLst/>
          </a:prstGeom>
          <a:noFill/>
        </p:spPr>
        <p:txBody>
          <a:bodyPr wrap="square">
            <a:spAutoFit/>
          </a:bodyPr>
          <a:lstStyle/>
          <a:p>
            <a:r>
              <a:rPr lang="zh-TW" altLang="en-US" sz="3200"/>
              <a:t>✅</a:t>
            </a:r>
          </a:p>
        </p:txBody>
      </p:sp>
      <p:sp>
        <p:nvSpPr>
          <p:cNvPr id="7" name="文字方塊 6">
            <a:extLst>
              <a:ext uri="{FF2B5EF4-FFF2-40B4-BE49-F238E27FC236}">
                <a16:creationId xmlns:a16="http://schemas.microsoft.com/office/drawing/2014/main" id="{6DE2ABD7-13E1-B042-9B60-4B4A5901BFB1}"/>
              </a:ext>
            </a:extLst>
          </p:cNvPr>
          <p:cNvSpPr txBox="1"/>
          <p:nvPr/>
        </p:nvSpPr>
        <p:spPr>
          <a:xfrm>
            <a:off x="11138362" y="4094128"/>
            <a:ext cx="460332" cy="584775"/>
          </a:xfrm>
          <a:prstGeom prst="rect">
            <a:avLst/>
          </a:prstGeom>
          <a:noFill/>
        </p:spPr>
        <p:txBody>
          <a:bodyPr wrap="square">
            <a:spAutoFit/>
          </a:bodyPr>
          <a:lstStyle/>
          <a:p>
            <a:r>
              <a:rPr lang="zh-TW" altLang="en-US" sz="3200"/>
              <a:t>✅</a:t>
            </a:r>
          </a:p>
        </p:txBody>
      </p:sp>
      <p:sp>
        <p:nvSpPr>
          <p:cNvPr id="8" name="文字方塊 7">
            <a:extLst>
              <a:ext uri="{FF2B5EF4-FFF2-40B4-BE49-F238E27FC236}">
                <a16:creationId xmlns:a16="http://schemas.microsoft.com/office/drawing/2014/main" id="{AD0810A7-CFA4-B6A6-983B-2291598D4721}"/>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TW" sz="2800">
                <a:solidFill>
                  <a:srgbClr val="FFFFFF"/>
                </a:solidFill>
                <a:latin typeface="+mj-lt"/>
                <a:ea typeface="+mj-ea"/>
                <a:cs typeface="+mj-cs"/>
              </a:rPr>
              <a:t>Consider Subgroups</a:t>
            </a:r>
          </a:p>
        </p:txBody>
      </p:sp>
    </p:spTree>
    <p:extLst>
      <p:ext uri="{BB962C8B-B14F-4D97-AF65-F5344CB8AC3E}">
        <p14:creationId xmlns:p14="http://schemas.microsoft.com/office/powerpoint/2010/main" val="66846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4C347-6779-C3F6-2EDE-53AF08B2F2B8}"/>
            </a:ext>
          </a:extLst>
        </p:cNvPr>
        <p:cNvGrpSpPr/>
        <p:nvPr/>
      </p:nvGrpSpPr>
      <p:grpSpPr>
        <a:xfrm>
          <a:off x="0" y="0"/>
          <a:ext cx="0" cy="0"/>
          <a:chOff x="0" y="0"/>
          <a:chExt cx="0" cy="0"/>
        </a:xfrm>
      </p:grpSpPr>
      <p:sp>
        <p:nvSpPr>
          <p:cNvPr id="10" name="文字方塊 9">
            <a:extLst>
              <a:ext uri="{FF2B5EF4-FFF2-40B4-BE49-F238E27FC236}">
                <a16:creationId xmlns:a16="http://schemas.microsoft.com/office/drawing/2014/main" id="{BF1CFFBD-9416-B745-2636-D436B8DF03BE}"/>
              </a:ext>
            </a:extLst>
          </p:cNvPr>
          <p:cNvSpPr txBox="1"/>
          <p:nvPr/>
        </p:nvSpPr>
        <p:spPr>
          <a:xfrm>
            <a:off x="8571507" y="387224"/>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 for Conservative</a:t>
            </a:r>
          </a:p>
        </p:txBody>
      </p:sp>
      <p:sp useBgFill="1">
        <p:nvSpPr>
          <p:cNvPr id="11" name="Rectangle 13">
            <a:extLst>
              <a:ext uri="{FF2B5EF4-FFF2-40B4-BE49-F238E27FC236}">
                <a16:creationId xmlns:a16="http://schemas.microsoft.com/office/drawing/2014/main" id="{E823E41A-EDF4-94C3-2B52-1D98FC7AF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5">
            <a:extLst>
              <a:ext uri="{FF2B5EF4-FFF2-40B4-BE49-F238E27FC236}">
                <a16:creationId xmlns:a16="http://schemas.microsoft.com/office/drawing/2014/main" id="{D8BC679C-61CC-9D7E-1D81-31E81297B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07EEFA99-6CAA-952F-EE0C-5FBD601F46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9">
            <a:extLst>
              <a:ext uri="{FF2B5EF4-FFF2-40B4-BE49-F238E27FC236}">
                <a16:creationId xmlns:a16="http://schemas.microsoft.com/office/drawing/2014/main" id="{ED4D16DB-096E-FB82-FB44-6C4952561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1">
            <a:extLst>
              <a:ext uri="{FF2B5EF4-FFF2-40B4-BE49-F238E27FC236}">
                <a16:creationId xmlns:a16="http://schemas.microsoft.com/office/drawing/2014/main" id="{07C0FE39-7B5F-9309-2DF1-E26BCFC5B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字方塊 3">
            <a:extLst>
              <a:ext uri="{FF2B5EF4-FFF2-40B4-BE49-F238E27FC236}">
                <a16:creationId xmlns:a16="http://schemas.microsoft.com/office/drawing/2014/main" id="{39C8ECA3-6EAB-EC53-ADA8-B6C501B89F25}"/>
              </a:ext>
            </a:extLst>
          </p:cNvPr>
          <p:cNvSpPr txBox="1"/>
          <p:nvPr/>
        </p:nvSpPr>
        <p:spPr>
          <a:xfrm>
            <a:off x="1704638" y="1915164"/>
            <a:ext cx="8849813" cy="461665"/>
          </a:xfrm>
          <a:prstGeom prst="rect">
            <a:avLst/>
          </a:prstGeom>
          <a:noFill/>
        </p:spPr>
        <p:txBody>
          <a:bodyPr wrap="square">
            <a:spAutoFit/>
          </a:bodyPr>
          <a:lstStyle/>
          <a:p>
            <a:pPr marL="342900" indent="-342900">
              <a:buFont typeface="Arial" panose="020B0604020202020204" pitchFamily="34" charset="0"/>
              <a:buChar char="•"/>
            </a:pPr>
            <a:r>
              <a:rPr lang="en-US" altLang="zh-TW" sz="2400" b="1"/>
              <a:t>Region</a:t>
            </a:r>
            <a:r>
              <a:rPr lang="zh-TW" altLang="en-US" sz="2400"/>
              <a:t>--- </a:t>
            </a:r>
            <a:r>
              <a:rPr lang="en-US" altLang="zh-TW" sz="2400"/>
              <a:t>Atlantic</a:t>
            </a:r>
          </a:p>
        </p:txBody>
      </p:sp>
      <p:sp>
        <p:nvSpPr>
          <p:cNvPr id="5" name="文字方塊 4">
            <a:extLst>
              <a:ext uri="{FF2B5EF4-FFF2-40B4-BE49-F238E27FC236}">
                <a16:creationId xmlns:a16="http://schemas.microsoft.com/office/drawing/2014/main" id="{3BD08FDD-A05D-7C18-6FFD-49768548AB32}"/>
              </a:ext>
            </a:extLst>
          </p:cNvPr>
          <p:cNvSpPr txBox="1"/>
          <p:nvPr/>
        </p:nvSpPr>
        <p:spPr>
          <a:xfrm>
            <a:off x="8711381" y="401838"/>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a:t>
            </a:r>
            <a:r>
              <a:rPr lang="zh-TW" altLang="en-US" sz="2000">
                <a:solidFill>
                  <a:srgbClr val="FFFFFF"/>
                </a:solidFill>
              </a:rPr>
              <a:t> </a:t>
            </a:r>
            <a:r>
              <a:rPr lang="en-US" altLang="zh-TW" sz="2000">
                <a:solidFill>
                  <a:srgbClr val="FFFFFF"/>
                </a:solidFill>
              </a:rPr>
              <a:t>(LASSO) for </a:t>
            </a:r>
          </a:p>
          <a:p>
            <a:pPr>
              <a:lnSpc>
                <a:spcPct val="90000"/>
              </a:lnSpc>
              <a:spcBef>
                <a:spcPts val="1000"/>
              </a:spcBef>
            </a:pPr>
            <a:r>
              <a:rPr lang="en-US" altLang="zh-TW" sz="2000">
                <a:solidFill>
                  <a:srgbClr val="FFFFFF"/>
                </a:solidFill>
              </a:rPr>
              <a:t>Liberal</a:t>
            </a:r>
            <a:r>
              <a:rPr lang="zh-TW" altLang="en-US" sz="2000">
                <a:solidFill>
                  <a:srgbClr val="FFFFFF"/>
                </a:solidFill>
              </a:rPr>
              <a:t> </a:t>
            </a:r>
            <a:r>
              <a:rPr lang="en-US" altLang="zh-TW" sz="2000">
                <a:solidFill>
                  <a:srgbClr val="FFFFFF"/>
                </a:solidFill>
              </a:rPr>
              <a:t>or Conservative</a:t>
            </a:r>
          </a:p>
        </p:txBody>
      </p:sp>
      <p:graphicFrame>
        <p:nvGraphicFramePr>
          <p:cNvPr id="6" name="表格 5">
            <a:extLst>
              <a:ext uri="{FF2B5EF4-FFF2-40B4-BE49-F238E27FC236}">
                <a16:creationId xmlns:a16="http://schemas.microsoft.com/office/drawing/2014/main" id="{FC0EB569-3CE6-6018-4985-FDA86B7F90C9}"/>
              </a:ext>
            </a:extLst>
          </p:cNvPr>
          <p:cNvGraphicFramePr>
            <a:graphicFrameLocks noGrp="1"/>
          </p:cNvGraphicFramePr>
          <p:nvPr>
            <p:extLst>
              <p:ext uri="{D42A27DB-BD31-4B8C-83A1-F6EECF244321}">
                <p14:modId xmlns:p14="http://schemas.microsoft.com/office/powerpoint/2010/main" val="16977371"/>
              </p:ext>
            </p:extLst>
          </p:nvPr>
        </p:nvGraphicFramePr>
        <p:xfrm>
          <a:off x="1451074" y="2559084"/>
          <a:ext cx="9356940" cy="1576446"/>
        </p:xfrm>
        <a:graphic>
          <a:graphicData uri="http://schemas.openxmlformats.org/drawingml/2006/table">
            <a:tbl>
              <a:tblPr firstRow="1" bandRow="1"/>
              <a:tblGrid>
                <a:gridCol w="1591928">
                  <a:extLst>
                    <a:ext uri="{9D8B030D-6E8A-4147-A177-3AD203B41FA5}">
                      <a16:colId xmlns:a16="http://schemas.microsoft.com/office/drawing/2014/main" val="2923775872"/>
                    </a:ext>
                  </a:extLst>
                </a:gridCol>
                <a:gridCol w="1459565">
                  <a:extLst>
                    <a:ext uri="{9D8B030D-6E8A-4147-A177-3AD203B41FA5}">
                      <a16:colId xmlns:a16="http://schemas.microsoft.com/office/drawing/2014/main" val="1904857616"/>
                    </a:ext>
                  </a:extLst>
                </a:gridCol>
                <a:gridCol w="1634209">
                  <a:extLst>
                    <a:ext uri="{9D8B030D-6E8A-4147-A177-3AD203B41FA5}">
                      <a16:colId xmlns:a16="http://schemas.microsoft.com/office/drawing/2014/main" val="10254321"/>
                    </a:ext>
                  </a:extLst>
                </a:gridCol>
                <a:gridCol w="1534191">
                  <a:extLst>
                    <a:ext uri="{9D8B030D-6E8A-4147-A177-3AD203B41FA5}">
                      <a16:colId xmlns:a16="http://schemas.microsoft.com/office/drawing/2014/main" val="206516369"/>
                    </a:ext>
                  </a:extLst>
                </a:gridCol>
                <a:gridCol w="1247033">
                  <a:extLst>
                    <a:ext uri="{9D8B030D-6E8A-4147-A177-3AD203B41FA5}">
                      <a16:colId xmlns:a16="http://schemas.microsoft.com/office/drawing/2014/main" val="1187759848"/>
                    </a:ext>
                  </a:extLst>
                </a:gridCol>
                <a:gridCol w="1890014">
                  <a:extLst>
                    <a:ext uri="{9D8B030D-6E8A-4147-A177-3AD203B41FA5}">
                      <a16:colId xmlns:a16="http://schemas.microsoft.com/office/drawing/2014/main" val="403418359"/>
                    </a:ext>
                  </a:extLst>
                </a:gridCol>
              </a:tblGrid>
              <a:tr h="267998">
                <a:tc>
                  <a:txBody>
                    <a:bodyPr/>
                    <a:lstStyle/>
                    <a:p>
                      <a:pPr algn="ctr" fontAlgn="t"/>
                      <a:r>
                        <a:rPr lang="en-US" sz="1500" b="1" i="0" u="none" strike="noStrike" err="1">
                          <a:solidFill>
                            <a:srgbClr val="000000"/>
                          </a:solidFill>
                          <a:effectLst/>
                          <a:latin typeface="新細明體" panose="02020500000000000000" pitchFamily="18" charset="-120"/>
                          <a:ea typeface="新細明體" panose="02020500000000000000" pitchFamily="18" charset="-120"/>
                        </a:rPr>
                        <a:t>Treatmentv</a:t>
                      </a:r>
                      <a:endParaRPr lang="en-US" sz="1500" b="1" i="0" u="none" strike="noStrike">
                        <a:solidFill>
                          <a:srgbClr val="000000"/>
                        </a:solidFill>
                        <a:effectLst/>
                        <a:latin typeface="新細明體" panose="02020500000000000000" pitchFamily="18" charset="-120"/>
                        <a:ea typeface="新細明體" panose="02020500000000000000" pitchFamily="18" charset="-120"/>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Estimate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Std. Error</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t-value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p-value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Significance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62437315"/>
                  </a:ext>
                </a:extLst>
              </a:tr>
              <a:tr h="654224">
                <a:tc>
                  <a:txBody>
                    <a:bodyPr/>
                    <a:lstStyle/>
                    <a:p>
                      <a:pPr algn="ctr" fontAlgn="b"/>
                      <a:r>
                        <a:rPr lang="en-US" sz="2000" b="0" i="0" u="none" strike="noStrike">
                          <a:solidFill>
                            <a:srgbClr val="000000"/>
                          </a:solidFill>
                          <a:effectLst/>
                          <a:latin typeface="新細明體" panose="02020500000000000000" pitchFamily="18" charset="-120"/>
                          <a:ea typeface="新細明體" panose="02020500000000000000" pitchFamily="18" charset="-120"/>
                        </a:rPr>
                        <a:t>liberal</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0.18133</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0.08885 </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2.041</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0.0413</a:t>
                      </a:r>
                      <a:endPar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fontAlgn="b">
                        <a:buFont typeface="Arial" panose="020B0604020202020204" pitchFamily="34" charset="0"/>
                        <a:buNone/>
                      </a:pPr>
                      <a:r>
                        <a:rPr lang="en-US" altLang="zh-TW" sz="2000" b="0" i="0" u="none" strike="noStrike">
                          <a:solidFill>
                            <a:srgbClr val="000000"/>
                          </a:solidFill>
                          <a:effectLst/>
                          <a:latin typeface="新細明體" panose="02020500000000000000" pitchFamily="18" charset="-120"/>
                          <a:ea typeface="+mn-ea"/>
                        </a:rPr>
                        <a:t> </a:t>
                      </a:r>
                      <a:r>
                        <a:rPr lang="en-US" altLang="zh-TW" sz="2000" b="0" i="0" u="none" strike="noStrike" kern="1200">
                          <a:solidFill>
                            <a:srgbClr val="000000"/>
                          </a:solidFill>
                          <a:effectLst/>
                          <a:latin typeface="新細明體" panose="02020500000000000000" pitchFamily="18" charset="-120"/>
                          <a:ea typeface="+mn-ea"/>
                          <a:cs typeface="+mn-cs"/>
                        </a:rPr>
                        <a:t>* (&lt; 5%</a:t>
                      </a:r>
                    </a:p>
                    <a:p>
                      <a:pPr marL="0" indent="0" algn="ctr" fontAlgn="b">
                        <a:buFont typeface="Arial" panose="020B0604020202020204" pitchFamily="34" charset="0"/>
                        <a:buNone/>
                      </a:pPr>
                      <a:r>
                        <a:rPr lang="en-US" altLang="zh-TW" sz="2000" b="0" i="0" u="none" strike="noStrike" kern="1200">
                          <a:solidFill>
                            <a:srgbClr val="000000"/>
                          </a:solidFill>
                          <a:effectLst/>
                          <a:latin typeface="新細明體" panose="02020500000000000000" pitchFamily="18" charset="-120"/>
                          <a:ea typeface="+mn-ea"/>
                          <a:cs typeface="+mn-cs"/>
                        </a:rPr>
                        <a:t>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8848472"/>
                  </a:ext>
                </a:extLst>
              </a:tr>
              <a:tr h="654224">
                <a:tc>
                  <a:txBody>
                    <a:bodyPr/>
                    <a:lstStyle/>
                    <a:p>
                      <a:pPr marL="0" algn="ctr" defTabSz="914400" rtl="0" eaLnBrk="1" fontAlgn="b" latinLnBrk="0" hangingPunct="1"/>
                      <a:r>
                        <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rPr>
                        <a:t>conservative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-0.08132</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0.11325</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-0.718</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0.473</a:t>
                      </a:r>
                      <a:endPar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2000" b="0" i="0" u="none" strike="noStrike" kern="1200">
                          <a:solidFill>
                            <a:srgbClr val="000000"/>
                          </a:solidFill>
                          <a:effectLst/>
                          <a:latin typeface="新細明體" panose="02020500000000000000" pitchFamily="18" charset="-120"/>
                          <a:ea typeface="+mn-ea"/>
                          <a:cs typeface="+mn-cs"/>
                        </a:rPr>
                        <a:t>(Not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5700982"/>
                  </a:ext>
                </a:extLst>
              </a:tr>
            </a:tbl>
          </a:graphicData>
        </a:graphic>
      </p:graphicFrame>
      <p:sp>
        <p:nvSpPr>
          <p:cNvPr id="2" name="文字方塊 1">
            <a:extLst>
              <a:ext uri="{FF2B5EF4-FFF2-40B4-BE49-F238E27FC236}">
                <a16:creationId xmlns:a16="http://schemas.microsoft.com/office/drawing/2014/main" id="{40C81B95-B5CC-DF2A-2FEB-1F018C8475D1}"/>
              </a:ext>
            </a:extLst>
          </p:cNvPr>
          <p:cNvSpPr txBox="1"/>
          <p:nvPr/>
        </p:nvSpPr>
        <p:spPr>
          <a:xfrm>
            <a:off x="1704638" y="4495059"/>
            <a:ext cx="8849813" cy="461665"/>
          </a:xfrm>
          <a:prstGeom prst="rect">
            <a:avLst/>
          </a:prstGeom>
          <a:noFill/>
        </p:spPr>
        <p:txBody>
          <a:bodyPr wrap="square">
            <a:spAutoFit/>
          </a:bodyPr>
          <a:lstStyle/>
          <a:p>
            <a:pPr marL="342900" indent="-342900">
              <a:buFont typeface="Arial" panose="020B0604020202020204" pitchFamily="34" charset="0"/>
              <a:buChar char="•"/>
            </a:pPr>
            <a:r>
              <a:rPr lang="en-US" altLang="zh-TW" sz="2400" b="1"/>
              <a:t>Region</a:t>
            </a:r>
            <a:r>
              <a:rPr lang="zh-TW" altLang="en-US" sz="2400"/>
              <a:t>--- </a:t>
            </a:r>
            <a:r>
              <a:rPr lang="en-US" altLang="zh-TW" sz="2400"/>
              <a:t>British Columbia</a:t>
            </a:r>
          </a:p>
        </p:txBody>
      </p:sp>
      <p:graphicFrame>
        <p:nvGraphicFramePr>
          <p:cNvPr id="7" name="表格 6">
            <a:extLst>
              <a:ext uri="{FF2B5EF4-FFF2-40B4-BE49-F238E27FC236}">
                <a16:creationId xmlns:a16="http://schemas.microsoft.com/office/drawing/2014/main" id="{8A617008-5063-9ADE-0B15-18F3319CA727}"/>
              </a:ext>
            </a:extLst>
          </p:cNvPr>
          <p:cNvGraphicFramePr>
            <a:graphicFrameLocks noGrp="1"/>
          </p:cNvGraphicFramePr>
          <p:nvPr>
            <p:extLst>
              <p:ext uri="{D42A27DB-BD31-4B8C-83A1-F6EECF244321}">
                <p14:modId xmlns:p14="http://schemas.microsoft.com/office/powerpoint/2010/main" val="3482119365"/>
              </p:ext>
            </p:extLst>
          </p:nvPr>
        </p:nvGraphicFramePr>
        <p:xfrm>
          <a:off x="1451074" y="5138979"/>
          <a:ext cx="9356940" cy="1576446"/>
        </p:xfrm>
        <a:graphic>
          <a:graphicData uri="http://schemas.openxmlformats.org/drawingml/2006/table">
            <a:tbl>
              <a:tblPr firstRow="1" bandRow="1"/>
              <a:tblGrid>
                <a:gridCol w="1591928">
                  <a:extLst>
                    <a:ext uri="{9D8B030D-6E8A-4147-A177-3AD203B41FA5}">
                      <a16:colId xmlns:a16="http://schemas.microsoft.com/office/drawing/2014/main" val="2923775872"/>
                    </a:ext>
                  </a:extLst>
                </a:gridCol>
                <a:gridCol w="1459565">
                  <a:extLst>
                    <a:ext uri="{9D8B030D-6E8A-4147-A177-3AD203B41FA5}">
                      <a16:colId xmlns:a16="http://schemas.microsoft.com/office/drawing/2014/main" val="1904857616"/>
                    </a:ext>
                  </a:extLst>
                </a:gridCol>
                <a:gridCol w="1634209">
                  <a:extLst>
                    <a:ext uri="{9D8B030D-6E8A-4147-A177-3AD203B41FA5}">
                      <a16:colId xmlns:a16="http://schemas.microsoft.com/office/drawing/2014/main" val="10254321"/>
                    </a:ext>
                  </a:extLst>
                </a:gridCol>
                <a:gridCol w="1534191">
                  <a:extLst>
                    <a:ext uri="{9D8B030D-6E8A-4147-A177-3AD203B41FA5}">
                      <a16:colId xmlns:a16="http://schemas.microsoft.com/office/drawing/2014/main" val="206516369"/>
                    </a:ext>
                  </a:extLst>
                </a:gridCol>
                <a:gridCol w="1247033">
                  <a:extLst>
                    <a:ext uri="{9D8B030D-6E8A-4147-A177-3AD203B41FA5}">
                      <a16:colId xmlns:a16="http://schemas.microsoft.com/office/drawing/2014/main" val="1187759848"/>
                    </a:ext>
                  </a:extLst>
                </a:gridCol>
                <a:gridCol w="1890014">
                  <a:extLst>
                    <a:ext uri="{9D8B030D-6E8A-4147-A177-3AD203B41FA5}">
                      <a16:colId xmlns:a16="http://schemas.microsoft.com/office/drawing/2014/main" val="403418359"/>
                    </a:ext>
                  </a:extLst>
                </a:gridCol>
              </a:tblGrid>
              <a:tr h="267998">
                <a:tc>
                  <a:txBody>
                    <a:bodyPr/>
                    <a:lstStyle/>
                    <a:p>
                      <a:pPr algn="ctr" fontAlgn="t"/>
                      <a:r>
                        <a:rPr lang="en-US" sz="1500" b="1" i="0" u="none" strike="noStrike" err="1">
                          <a:solidFill>
                            <a:srgbClr val="000000"/>
                          </a:solidFill>
                          <a:effectLst/>
                          <a:latin typeface="新細明體" panose="02020500000000000000" pitchFamily="18" charset="-120"/>
                          <a:ea typeface="新細明體" panose="02020500000000000000" pitchFamily="18" charset="-120"/>
                        </a:rPr>
                        <a:t>Treatmentv</a:t>
                      </a:r>
                      <a:endParaRPr lang="en-US" sz="1500" b="1" i="0" u="none" strike="noStrike">
                        <a:solidFill>
                          <a:srgbClr val="000000"/>
                        </a:solidFill>
                        <a:effectLst/>
                        <a:latin typeface="新細明體" panose="02020500000000000000" pitchFamily="18" charset="-120"/>
                        <a:ea typeface="新細明體" panose="02020500000000000000" pitchFamily="18" charset="-120"/>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Estimate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Std. Error</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t-value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p-value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Significance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62437315"/>
                  </a:ext>
                </a:extLst>
              </a:tr>
              <a:tr h="654224">
                <a:tc>
                  <a:txBody>
                    <a:bodyPr/>
                    <a:lstStyle/>
                    <a:p>
                      <a:pPr algn="ctr" fontAlgn="b"/>
                      <a:r>
                        <a:rPr lang="en-US" sz="2000" b="0" i="0" u="none" strike="noStrike">
                          <a:solidFill>
                            <a:srgbClr val="000000"/>
                          </a:solidFill>
                          <a:effectLst/>
                          <a:latin typeface="新細明體" panose="02020500000000000000" pitchFamily="18" charset="-120"/>
                          <a:ea typeface="新細明體" panose="02020500000000000000" pitchFamily="18" charset="-120"/>
                        </a:rPr>
                        <a:t>liberal</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0.06497</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0.08471</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0.767</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0.443</a:t>
                      </a:r>
                      <a:endPar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2000" b="0" i="0" u="none" strike="noStrike">
                          <a:solidFill>
                            <a:srgbClr val="000000"/>
                          </a:solidFill>
                          <a:effectLst/>
                          <a:latin typeface="新細明體" panose="02020500000000000000" pitchFamily="18" charset="-120"/>
                          <a:ea typeface="+mn-ea"/>
                        </a:rPr>
                        <a:t>(Not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8848472"/>
                  </a:ext>
                </a:extLst>
              </a:tr>
              <a:tr h="654224">
                <a:tc>
                  <a:txBody>
                    <a:bodyPr/>
                    <a:lstStyle/>
                    <a:p>
                      <a:pPr marL="0" algn="ctr" defTabSz="914400" rtl="0" eaLnBrk="1" fontAlgn="b" latinLnBrk="0" hangingPunct="1"/>
                      <a:r>
                        <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rPr>
                        <a:t>conservative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-0.01181</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0.08480 </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-0.139</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0.889</a:t>
                      </a:r>
                      <a:endPar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2000" b="0" i="0" u="none" strike="noStrike" kern="1200">
                          <a:solidFill>
                            <a:srgbClr val="000000"/>
                          </a:solidFill>
                          <a:effectLst/>
                          <a:latin typeface="新細明體" panose="02020500000000000000" pitchFamily="18" charset="-120"/>
                          <a:ea typeface="+mn-ea"/>
                          <a:cs typeface="+mn-cs"/>
                        </a:rPr>
                        <a:t>(Not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5700982"/>
                  </a:ext>
                </a:extLst>
              </a:tr>
            </a:tbl>
          </a:graphicData>
        </a:graphic>
      </p:graphicFrame>
      <p:sp>
        <p:nvSpPr>
          <p:cNvPr id="8" name="文字方塊 7">
            <a:extLst>
              <a:ext uri="{FF2B5EF4-FFF2-40B4-BE49-F238E27FC236}">
                <a16:creationId xmlns:a16="http://schemas.microsoft.com/office/drawing/2014/main" id="{AEA5D762-4DD6-796A-FFD5-272200E6FAFF}"/>
              </a:ext>
            </a:extLst>
          </p:cNvPr>
          <p:cNvSpPr txBox="1"/>
          <p:nvPr/>
        </p:nvSpPr>
        <p:spPr>
          <a:xfrm>
            <a:off x="10976606" y="2772937"/>
            <a:ext cx="460332" cy="584775"/>
          </a:xfrm>
          <a:prstGeom prst="rect">
            <a:avLst/>
          </a:prstGeom>
          <a:noFill/>
        </p:spPr>
        <p:txBody>
          <a:bodyPr wrap="square">
            <a:spAutoFit/>
          </a:bodyPr>
          <a:lstStyle/>
          <a:p>
            <a:r>
              <a:rPr lang="zh-TW" altLang="en-US" sz="3200"/>
              <a:t>✅</a:t>
            </a:r>
          </a:p>
        </p:txBody>
      </p:sp>
      <p:sp>
        <p:nvSpPr>
          <p:cNvPr id="9" name="文字方塊 8">
            <a:extLst>
              <a:ext uri="{FF2B5EF4-FFF2-40B4-BE49-F238E27FC236}">
                <a16:creationId xmlns:a16="http://schemas.microsoft.com/office/drawing/2014/main" id="{7BB85294-C55B-4748-8C55-593AC1700062}"/>
              </a:ext>
            </a:extLst>
          </p:cNvPr>
          <p:cNvSpPr txBox="1"/>
          <p:nvPr/>
        </p:nvSpPr>
        <p:spPr>
          <a:xfrm>
            <a:off x="11089779" y="6152015"/>
            <a:ext cx="410228" cy="523220"/>
          </a:xfrm>
          <a:prstGeom prst="rect">
            <a:avLst/>
          </a:prstGeom>
          <a:noFill/>
        </p:spPr>
        <p:txBody>
          <a:bodyPr wrap="square">
            <a:spAutoFit/>
          </a:bodyPr>
          <a:lstStyle/>
          <a:p>
            <a:r>
              <a:rPr lang="zh-TW" altLang="en-US" sz="2800"/>
              <a:t>❌</a:t>
            </a:r>
          </a:p>
        </p:txBody>
      </p:sp>
      <p:sp>
        <p:nvSpPr>
          <p:cNvPr id="16" name="文字方塊 15">
            <a:extLst>
              <a:ext uri="{FF2B5EF4-FFF2-40B4-BE49-F238E27FC236}">
                <a16:creationId xmlns:a16="http://schemas.microsoft.com/office/drawing/2014/main" id="{1C246D5A-CE8D-0175-A4AA-81FDA042B647}"/>
              </a:ext>
            </a:extLst>
          </p:cNvPr>
          <p:cNvSpPr txBox="1"/>
          <p:nvPr/>
        </p:nvSpPr>
        <p:spPr>
          <a:xfrm>
            <a:off x="11089779" y="5409753"/>
            <a:ext cx="410228" cy="523220"/>
          </a:xfrm>
          <a:prstGeom prst="rect">
            <a:avLst/>
          </a:prstGeom>
          <a:noFill/>
        </p:spPr>
        <p:txBody>
          <a:bodyPr wrap="square">
            <a:spAutoFit/>
          </a:bodyPr>
          <a:lstStyle/>
          <a:p>
            <a:r>
              <a:rPr lang="zh-TW" altLang="en-US" sz="2800"/>
              <a:t>❌</a:t>
            </a:r>
          </a:p>
        </p:txBody>
      </p:sp>
      <p:sp>
        <p:nvSpPr>
          <p:cNvPr id="17" name="文字方塊 16">
            <a:extLst>
              <a:ext uri="{FF2B5EF4-FFF2-40B4-BE49-F238E27FC236}">
                <a16:creationId xmlns:a16="http://schemas.microsoft.com/office/drawing/2014/main" id="{8A53DDA1-9A47-0832-D321-13D5F686C636}"/>
              </a:ext>
            </a:extLst>
          </p:cNvPr>
          <p:cNvSpPr txBox="1"/>
          <p:nvPr/>
        </p:nvSpPr>
        <p:spPr>
          <a:xfrm>
            <a:off x="11026710" y="3514349"/>
            <a:ext cx="410228" cy="523220"/>
          </a:xfrm>
          <a:prstGeom prst="rect">
            <a:avLst/>
          </a:prstGeom>
          <a:noFill/>
        </p:spPr>
        <p:txBody>
          <a:bodyPr wrap="square">
            <a:spAutoFit/>
          </a:bodyPr>
          <a:lstStyle/>
          <a:p>
            <a:r>
              <a:rPr lang="zh-TW" altLang="en-US" sz="2800"/>
              <a:t>❌</a:t>
            </a:r>
          </a:p>
        </p:txBody>
      </p:sp>
      <p:sp>
        <p:nvSpPr>
          <p:cNvPr id="18" name="文字方塊 17">
            <a:extLst>
              <a:ext uri="{FF2B5EF4-FFF2-40B4-BE49-F238E27FC236}">
                <a16:creationId xmlns:a16="http://schemas.microsoft.com/office/drawing/2014/main" id="{B6D35840-0297-E279-1136-7B671B86C5E0}"/>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TW" sz="2800">
                <a:solidFill>
                  <a:srgbClr val="FFFFFF"/>
                </a:solidFill>
                <a:latin typeface="+mj-lt"/>
                <a:ea typeface="+mj-ea"/>
                <a:cs typeface="+mj-cs"/>
              </a:rPr>
              <a:t>Consider Subgroups</a:t>
            </a:r>
          </a:p>
        </p:txBody>
      </p:sp>
    </p:spTree>
    <p:extLst>
      <p:ext uri="{BB962C8B-B14F-4D97-AF65-F5344CB8AC3E}">
        <p14:creationId xmlns:p14="http://schemas.microsoft.com/office/powerpoint/2010/main" val="264664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6" grpId="0"/>
      <p:bldP spid="1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2BE8B-7C33-087F-5E1C-3ADCD10BEB88}"/>
            </a:ext>
          </a:extLst>
        </p:cNvPr>
        <p:cNvGrpSpPr/>
        <p:nvPr/>
      </p:nvGrpSpPr>
      <p:grpSpPr>
        <a:xfrm>
          <a:off x="0" y="0"/>
          <a:ext cx="0" cy="0"/>
          <a:chOff x="0" y="0"/>
          <a:chExt cx="0" cy="0"/>
        </a:xfrm>
      </p:grpSpPr>
      <p:sp>
        <p:nvSpPr>
          <p:cNvPr id="10" name="文字方塊 9">
            <a:extLst>
              <a:ext uri="{FF2B5EF4-FFF2-40B4-BE49-F238E27FC236}">
                <a16:creationId xmlns:a16="http://schemas.microsoft.com/office/drawing/2014/main" id="{16D18A04-9443-D625-8BD8-EBDBE3FFA81F}"/>
              </a:ext>
            </a:extLst>
          </p:cNvPr>
          <p:cNvSpPr txBox="1"/>
          <p:nvPr/>
        </p:nvSpPr>
        <p:spPr>
          <a:xfrm>
            <a:off x="8571507" y="387224"/>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 for Conservative</a:t>
            </a:r>
          </a:p>
        </p:txBody>
      </p:sp>
      <p:sp useBgFill="1">
        <p:nvSpPr>
          <p:cNvPr id="11" name="Rectangle 13">
            <a:extLst>
              <a:ext uri="{FF2B5EF4-FFF2-40B4-BE49-F238E27FC236}">
                <a16:creationId xmlns:a16="http://schemas.microsoft.com/office/drawing/2014/main" id="{97DE957B-F6DA-A09B-307C-1A1AAE5B31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5">
            <a:extLst>
              <a:ext uri="{FF2B5EF4-FFF2-40B4-BE49-F238E27FC236}">
                <a16:creationId xmlns:a16="http://schemas.microsoft.com/office/drawing/2014/main" id="{33395AAE-BF16-7009-FB41-3C1AB64D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2F967882-852E-06F1-6329-646492673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9">
            <a:extLst>
              <a:ext uri="{FF2B5EF4-FFF2-40B4-BE49-F238E27FC236}">
                <a16:creationId xmlns:a16="http://schemas.microsoft.com/office/drawing/2014/main" id="{4E09E4C0-CA5B-2F8D-EEEE-D7ACBF862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1">
            <a:extLst>
              <a:ext uri="{FF2B5EF4-FFF2-40B4-BE49-F238E27FC236}">
                <a16:creationId xmlns:a16="http://schemas.microsoft.com/office/drawing/2014/main" id="{3D8A9304-CE34-BC06-3377-7145D57C22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字方塊 5">
            <a:extLst>
              <a:ext uri="{FF2B5EF4-FFF2-40B4-BE49-F238E27FC236}">
                <a16:creationId xmlns:a16="http://schemas.microsoft.com/office/drawing/2014/main" id="{AA1323DA-C60A-3A3B-90E8-6A33B6FF65CF}"/>
              </a:ext>
            </a:extLst>
          </p:cNvPr>
          <p:cNvSpPr txBox="1"/>
          <p:nvPr/>
        </p:nvSpPr>
        <p:spPr>
          <a:xfrm>
            <a:off x="1704638" y="4309191"/>
            <a:ext cx="8849813" cy="461665"/>
          </a:xfrm>
          <a:prstGeom prst="rect">
            <a:avLst/>
          </a:prstGeom>
          <a:noFill/>
        </p:spPr>
        <p:txBody>
          <a:bodyPr wrap="square">
            <a:spAutoFit/>
          </a:bodyPr>
          <a:lstStyle/>
          <a:p>
            <a:pPr marL="342900" indent="-342900">
              <a:buFont typeface="Arial" panose="020B0604020202020204" pitchFamily="34" charset="0"/>
              <a:buChar char="•"/>
            </a:pPr>
            <a:r>
              <a:rPr lang="en-US" altLang="zh-TW" sz="2400" b="1"/>
              <a:t>Region</a:t>
            </a:r>
            <a:r>
              <a:rPr lang="zh-TW" altLang="en-US" sz="2400"/>
              <a:t>--- Quebec</a:t>
            </a:r>
            <a:endParaRPr lang="en-US" altLang="zh-TW" sz="2400"/>
          </a:p>
        </p:txBody>
      </p:sp>
      <p:sp>
        <p:nvSpPr>
          <p:cNvPr id="4" name="文字方塊 3">
            <a:extLst>
              <a:ext uri="{FF2B5EF4-FFF2-40B4-BE49-F238E27FC236}">
                <a16:creationId xmlns:a16="http://schemas.microsoft.com/office/drawing/2014/main" id="{56F4FE09-ADB9-68B7-AB40-7140E69575A1}"/>
              </a:ext>
            </a:extLst>
          </p:cNvPr>
          <p:cNvSpPr txBox="1"/>
          <p:nvPr/>
        </p:nvSpPr>
        <p:spPr>
          <a:xfrm>
            <a:off x="1704638" y="1840008"/>
            <a:ext cx="8849813" cy="461665"/>
          </a:xfrm>
          <a:prstGeom prst="rect">
            <a:avLst/>
          </a:prstGeom>
          <a:noFill/>
        </p:spPr>
        <p:txBody>
          <a:bodyPr wrap="square">
            <a:spAutoFit/>
          </a:bodyPr>
          <a:lstStyle/>
          <a:p>
            <a:pPr marL="342900" indent="-342900">
              <a:buFont typeface="Arial" panose="020B0604020202020204" pitchFamily="34" charset="0"/>
              <a:buChar char="•"/>
            </a:pPr>
            <a:r>
              <a:rPr lang="en-US" altLang="zh-TW" sz="2400" b="1"/>
              <a:t>Region</a:t>
            </a:r>
            <a:r>
              <a:rPr lang="zh-TW" altLang="en-US" sz="2400"/>
              <a:t>--- Ontario</a:t>
            </a:r>
            <a:endParaRPr lang="en-US" altLang="zh-TW" sz="2400"/>
          </a:p>
        </p:txBody>
      </p:sp>
      <p:sp>
        <p:nvSpPr>
          <p:cNvPr id="7" name="文字方塊 6">
            <a:extLst>
              <a:ext uri="{FF2B5EF4-FFF2-40B4-BE49-F238E27FC236}">
                <a16:creationId xmlns:a16="http://schemas.microsoft.com/office/drawing/2014/main" id="{33022FCE-CC1D-A950-19B9-01EA2C9C3827}"/>
              </a:ext>
            </a:extLst>
          </p:cNvPr>
          <p:cNvSpPr txBox="1"/>
          <p:nvPr/>
        </p:nvSpPr>
        <p:spPr>
          <a:xfrm>
            <a:off x="8711381" y="401838"/>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a:t>
            </a:r>
            <a:r>
              <a:rPr lang="zh-TW" altLang="en-US" sz="2000">
                <a:solidFill>
                  <a:srgbClr val="FFFFFF"/>
                </a:solidFill>
              </a:rPr>
              <a:t> </a:t>
            </a:r>
            <a:r>
              <a:rPr lang="en-US" altLang="zh-TW" sz="2000">
                <a:solidFill>
                  <a:srgbClr val="FFFFFF"/>
                </a:solidFill>
              </a:rPr>
              <a:t>(LASSO) for </a:t>
            </a:r>
          </a:p>
          <a:p>
            <a:pPr>
              <a:lnSpc>
                <a:spcPct val="90000"/>
              </a:lnSpc>
              <a:spcBef>
                <a:spcPts val="1000"/>
              </a:spcBef>
            </a:pPr>
            <a:r>
              <a:rPr lang="en-US" altLang="zh-TW" sz="2000">
                <a:solidFill>
                  <a:srgbClr val="FFFFFF"/>
                </a:solidFill>
              </a:rPr>
              <a:t>Liberal</a:t>
            </a:r>
            <a:r>
              <a:rPr lang="zh-TW" altLang="en-US" sz="2000">
                <a:solidFill>
                  <a:srgbClr val="FFFFFF"/>
                </a:solidFill>
              </a:rPr>
              <a:t> </a:t>
            </a:r>
            <a:r>
              <a:rPr lang="en-US" altLang="zh-TW" sz="2000">
                <a:solidFill>
                  <a:srgbClr val="FFFFFF"/>
                </a:solidFill>
              </a:rPr>
              <a:t>or Conservative</a:t>
            </a:r>
          </a:p>
        </p:txBody>
      </p:sp>
      <p:graphicFrame>
        <p:nvGraphicFramePr>
          <p:cNvPr id="8" name="表格 7">
            <a:extLst>
              <a:ext uri="{FF2B5EF4-FFF2-40B4-BE49-F238E27FC236}">
                <a16:creationId xmlns:a16="http://schemas.microsoft.com/office/drawing/2014/main" id="{F53453C4-29D3-7BDA-6D73-79CBAE4DDEAE}"/>
              </a:ext>
            </a:extLst>
          </p:cNvPr>
          <p:cNvGraphicFramePr>
            <a:graphicFrameLocks noGrp="1"/>
          </p:cNvGraphicFramePr>
          <p:nvPr>
            <p:extLst>
              <p:ext uri="{D42A27DB-BD31-4B8C-83A1-F6EECF244321}">
                <p14:modId xmlns:p14="http://schemas.microsoft.com/office/powerpoint/2010/main" val="1119665370"/>
              </p:ext>
            </p:extLst>
          </p:nvPr>
        </p:nvGraphicFramePr>
        <p:xfrm>
          <a:off x="1451074" y="2553623"/>
          <a:ext cx="9356940" cy="1576446"/>
        </p:xfrm>
        <a:graphic>
          <a:graphicData uri="http://schemas.openxmlformats.org/drawingml/2006/table">
            <a:tbl>
              <a:tblPr firstRow="1" bandRow="1"/>
              <a:tblGrid>
                <a:gridCol w="1591928">
                  <a:extLst>
                    <a:ext uri="{9D8B030D-6E8A-4147-A177-3AD203B41FA5}">
                      <a16:colId xmlns:a16="http://schemas.microsoft.com/office/drawing/2014/main" val="2923775872"/>
                    </a:ext>
                  </a:extLst>
                </a:gridCol>
                <a:gridCol w="1459565">
                  <a:extLst>
                    <a:ext uri="{9D8B030D-6E8A-4147-A177-3AD203B41FA5}">
                      <a16:colId xmlns:a16="http://schemas.microsoft.com/office/drawing/2014/main" val="1904857616"/>
                    </a:ext>
                  </a:extLst>
                </a:gridCol>
                <a:gridCol w="1634209">
                  <a:extLst>
                    <a:ext uri="{9D8B030D-6E8A-4147-A177-3AD203B41FA5}">
                      <a16:colId xmlns:a16="http://schemas.microsoft.com/office/drawing/2014/main" val="10254321"/>
                    </a:ext>
                  </a:extLst>
                </a:gridCol>
                <a:gridCol w="1534191">
                  <a:extLst>
                    <a:ext uri="{9D8B030D-6E8A-4147-A177-3AD203B41FA5}">
                      <a16:colId xmlns:a16="http://schemas.microsoft.com/office/drawing/2014/main" val="206516369"/>
                    </a:ext>
                  </a:extLst>
                </a:gridCol>
                <a:gridCol w="1247033">
                  <a:extLst>
                    <a:ext uri="{9D8B030D-6E8A-4147-A177-3AD203B41FA5}">
                      <a16:colId xmlns:a16="http://schemas.microsoft.com/office/drawing/2014/main" val="1187759848"/>
                    </a:ext>
                  </a:extLst>
                </a:gridCol>
                <a:gridCol w="1890014">
                  <a:extLst>
                    <a:ext uri="{9D8B030D-6E8A-4147-A177-3AD203B41FA5}">
                      <a16:colId xmlns:a16="http://schemas.microsoft.com/office/drawing/2014/main" val="403418359"/>
                    </a:ext>
                  </a:extLst>
                </a:gridCol>
              </a:tblGrid>
              <a:tr h="267998">
                <a:tc>
                  <a:txBody>
                    <a:bodyPr/>
                    <a:lstStyle/>
                    <a:p>
                      <a:pPr algn="ctr" fontAlgn="t"/>
                      <a:r>
                        <a:rPr lang="en-US" sz="1500" b="1" i="0" u="none" strike="noStrike" err="1">
                          <a:solidFill>
                            <a:srgbClr val="000000"/>
                          </a:solidFill>
                          <a:effectLst/>
                          <a:latin typeface="新細明體" panose="02020500000000000000" pitchFamily="18" charset="-120"/>
                          <a:ea typeface="新細明體" panose="02020500000000000000" pitchFamily="18" charset="-120"/>
                        </a:rPr>
                        <a:t>Treatmentv</a:t>
                      </a:r>
                      <a:endParaRPr lang="en-US" sz="1500" b="1" i="0" u="none" strike="noStrike">
                        <a:solidFill>
                          <a:srgbClr val="000000"/>
                        </a:solidFill>
                        <a:effectLst/>
                        <a:latin typeface="新細明體" panose="02020500000000000000" pitchFamily="18" charset="-120"/>
                        <a:ea typeface="新細明體" panose="02020500000000000000" pitchFamily="18" charset="-120"/>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Estimate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Std. Error</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t-value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p-value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Significance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62437315"/>
                  </a:ext>
                </a:extLst>
              </a:tr>
              <a:tr h="654224">
                <a:tc>
                  <a:txBody>
                    <a:bodyPr/>
                    <a:lstStyle/>
                    <a:p>
                      <a:pPr algn="ctr" fontAlgn="b"/>
                      <a:r>
                        <a:rPr lang="en-US" sz="2000" b="0" i="0" u="none" strike="noStrike">
                          <a:solidFill>
                            <a:srgbClr val="000000"/>
                          </a:solidFill>
                          <a:effectLst/>
                          <a:latin typeface="新細明體" panose="02020500000000000000" pitchFamily="18" charset="-120"/>
                          <a:ea typeface="新細明體" panose="02020500000000000000" pitchFamily="18" charset="-120"/>
                        </a:rPr>
                        <a:t>liberal</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0.21747</a:t>
                      </a:r>
                      <a:endParaRPr lang="en-US" altLang="zh-TW" sz="2000" b="0" i="0" u="none" strike="noStrike" kern="1200">
                        <a:solidFill>
                          <a:srgbClr val="000000"/>
                        </a:solidFill>
                        <a:effectLst/>
                        <a:latin typeface="新細明體" panose="02020500000000000000" pitchFamily="18" charset="-120"/>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0.04475</a:t>
                      </a:r>
                      <a:endParaRPr lang="en-US" altLang="zh-TW" sz="2000" b="0" i="0" u="none" strike="noStrike" kern="1200">
                        <a:solidFill>
                          <a:srgbClr val="000000"/>
                        </a:solidFill>
                        <a:effectLst/>
                        <a:latin typeface="新細明體" panose="02020500000000000000" pitchFamily="18" charset="-120"/>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4.86</a:t>
                      </a:r>
                      <a:endParaRPr lang="en-US" altLang="zh-TW" sz="2000" b="0" i="0" u="none" strike="noStrike" kern="1200">
                        <a:solidFill>
                          <a:srgbClr val="000000"/>
                        </a:solidFill>
                        <a:effectLst/>
                        <a:latin typeface="新細明體" panose="02020500000000000000" pitchFamily="18" charset="-120"/>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1.17e-06</a:t>
                      </a:r>
                      <a:endParaRPr lang="en-US" sz="2000" b="0" i="0" u="none" strike="noStrike" kern="1200">
                        <a:solidFill>
                          <a:srgbClr val="000000"/>
                        </a:solidFill>
                        <a:effectLst/>
                        <a:latin typeface="新細明體" panose="02020500000000000000" pitchFamily="18" charset="-120"/>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2000" b="0" i="0" u="none" strike="noStrike">
                          <a:solidFill>
                            <a:srgbClr val="000000"/>
                          </a:solidFill>
                          <a:effectLst/>
                          <a:latin typeface="新細明體" panose="02020500000000000000" pitchFamily="18" charset="-120"/>
                          <a:ea typeface="+mn-ea"/>
                        </a:rPr>
                        <a:t>*** (highly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8848472"/>
                  </a:ext>
                </a:extLst>
              </a:tr>
              <a:tr h="654224">
                <a:tc>
                  <a:txBody>
                    <a:bodyPr/>
                    <a:lstStyle/>
                    <a:p>
                      <a:pPr marL="0" algn="ctr" defTabSz="914400" rtl="0" eaLnBrk="1" fontAlgn="b" latinLnBrk="0" hangingPunct="1"/>
                      <a:r>
                        <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rPr>
                        <a:t>conservative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-0.20272</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0.04376</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-4.632</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a:effectLst/>
                        </a:rPr>
                        <a:t>3.62e-06</a:t>
                      </a:r>
                      <a:endPar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TW" sz="1800" b="0" i="0" u="none" strike="noStrike">
                          <a:solidFill>
                            <a:srgbClr val="000000"/>
                          </a:solidFill>
                          <a:effectLst/>
                          <a:latin typeface="新細明體" panose="02020500000000000000" pitchFamily="18" charset="-120"/>
                          <a:ea typeface="+mn-ea"/>
                        </a:rPr>
                        <a:t>*** (highly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5700982"/>
                  </a:ext>
                </a:extLst>
              </a:tr>
            </a:tbl>
          </a:graphicData>
        </a:graphic>
      </p:graphicFrame>
      <p:graphicFrame>
        <p:nvGraphicFramePr>
          <p:cNvPr id="9" name="表格 8">
            <a:extLst>
              <a:ext uri="{FF2B5EF4-FFF2-40B4-BE49-F238E27FC236}">
                <a16:creationId xmlns:a16="http://schemas.microsoft.com/office/drawing/2014/main" id="{1EA04CE4-4216-139B-B9BC-393CD50CEDCA}"/>
              </a:ext>
            </a:extLst>
          </p:cNvPr>
          <p:cNvGraphicFramePr>
            <a:graphicFrameLocks noGrp="1"/>
          </p:cNvGraphicFramePr>
          <p:nvPr>
            <p:extLst>
              <p:ext uri="{D42A27DB-BD31-4B8C-83A1-F6EECF244321}">
                <p14:modId xmlns:p14="http://schemas.microsoft.com/office/powerpoint/2010/main" val="3400518680"/>
              </p:ext>
            </p:extLst>
          </p:nvPr>
        </p:nvGraphicFramePr>
        <p:xfrm>
          <a:off x="1451074" y="5026205"/>
          <a:ext cx="9356940" cy="1576446"/>
        </p:xfrm>
        <a:graphic>
          <a:graphicData uri="http://schemas.openxmlformats.org/drawingml/2006/table">
            <a:tbl>
              <a:tblPr firstRow="1" bandRow="1"/>
              <a:tblGrid>
                <a:gridCol w="1591928">
                  <a:extLst>
                    <a:ext uri="{9D8B030D-6E8A-4147-A177-3AD203B41FA5}">
                      <a16:colId xmlns:a16="http://schemas.microsoft.com/office/drawing/2014/main" val="2923775872"/>
                    </a:ext>
                  </a:extLst>
                </a:gridCol>
                <a:gridCol w="1459565">
                  <a:extLst>
                    <a:ext uri="{9D8B030D-6E8A-4147-A177-3AD203B41FA5}">
                      <a16:colId xmlns:a16="http://schemas.microsoft.com/office/drawing/2014/main" val="1904857616"/>
                    </a:ext>
                  </a:extLst>
                </a:gridCol>
                <a:gridCol w="1634209">
                  <a:extLst>
                    <a:ext uri="{9D8B030D-6E8A-4147-A177-3AD203B41FA5}">
                      <a16:colId xmlns:a16="http://schemas.microsoft.com/office/drawing/2014/main" val="10254321"/>
                    </a:ext>
                  </a:extLst>
                </a:gridCol>
                <a:gridCol w="1534191">
                  <a:extLst>
                    <a:ext uri="{9D8B030D-6E8A-4147-A177-3AD203B41FA5}">
                      <a16:colId xmlns:a16="http://schemas.microsoft.com/office/drawing/2014/main" val="206516369"/>
                    </a:ext>
                  </a:extLst>
                </a:gridCol>
                <a:gridCol w="1247033">
                  <a:extLst>
                    <a:ext uri="{9D8B030D-6E8A-4147-A177-3AD203B41FA5}">
                      <a16:colId xmlns:a16="http://schemas.microsoft.com/office/drawing/2014/main" val="1187759848"/>
                    </a:ext>
                  </a:extLst>
                </a:gridCol>
                <a:gridCol w="1890014">
                  <a:extLst>
                    <a:ext uri="{9D8B030D-6E8A-4147-A177-3AD203B41FA5}">
                      <a16:colId xmlns:a16="http://schemas.microsoft.com/office/drawing/2014/main" val="403418359"/>
                    </a:ext>
                  </a:extLst>
                </a:gridCol>
              </a:tblGrid>
              <a:tr h="267998">
                <a:tc>
                  <a:txBody>
                    <a:bodyPr/>
                    <a:lstStyle/>
                    <a:p>
                      <a:pPr algn="ctr" fontAlgn="t"/>
                      <a:r>
                        <a:rPr lang="en-US" sz="1500" b="1" i="0" u="none" strike="noStrike" err="1">
                          <a:solidFill>
                            <a:srgbClr val="000000"/>
                          </a:solidFill>
                          <a:effectLst/>
                          <a:latin typeface="新細明體" panose="02020500000000000000" pitchFamily="18" charset="-120"/>
                          <a:ea typeface="新細明體" panose="02020500000000000000" pitchFamily="18" charset="-120"/>
                        </a:rPr>
                        <a:t>Treatmentv</a:t>
                      </a:r>
                      <a:endParaRPr lang="en-US" sz="1500" b="1" i="0" u="none" strike="noStrike">
                        <a:solidFill>
                          <a:srgbClr val="000000"/>
                        </a:solidFill>
                        <a:effectLst/>
                        <a:latin typeface="新細明體" panose="02020500000000000000" pitchFamily="18" charset="-120"/>
                        <a:ea typeface="新細明體" panose="02020500000000000000" pitchFamily="18" charset="-120"/>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Estimate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Std. Error</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t-value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p-value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Significance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62437315"/>
                  </a:ext>
                </a:extLst>
              </a:tr>
              <a:tr h="654224">
                <a:tc>
                  <a:txBody>
                    <a:bodyPr/>
                    <a:lstStyle/>
                    <a:p>
                      <a:pPr algn="ctr" fontAlgn="b"/>
                      <a:r>
                        <a:rPr lang="en-US" sz="2000" b="0" i="0" u="none" strike="noStrike">
                          <a:solidFill>
                            <a:srgbClr val="000000"/>
                          </a:solidFill>
                          <a:effectLst/>
                          <a:latin typeface="新細明體" panose="02020500000000000000" pitchFamily="18" charset="-120"/>
                          <a:ea typeface="新細明體" panose="02020500000000000000" pitchFamily="18" charset="-120"/>
                        </a:rPr>
                        <a:t>liberal</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0.14161</a:t>
                      </a:r>
                      <a:endParaRPr lang="en-US" altLang="zh-TW" sz="2000" b="0" i="0" u="none" strike="noStrike" kern="1200">
                        <a:solidFill>
                          <a:srgbClr val="000000"/>
                        </a:solidFill>
                        <a:effectLst/>
                        <a:latin typeface="新細明體" panose="02020500000000000000" pitchFamily="18" charset="-120"/>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0.05721</a:t>
                      </a:r>
                      <a:endParaRPr lang="en-US" altLang="zh-TW" sz="2000" b="0" i="0" u="none" strike="noStrike" kern="1200">
                        <a:solidFill>
                          <a:srgbClr val="000000"/>
                        </a:solidFill>
                        <a:effectLst/>
                        <a:latin typeface="新細明體" panose="02020500000000000000" pitchFamily="18" charset="-120"/>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2.475</a:t>
                      </a:r>
                      <a:endParaRPr lang="en-US" altLang="zh-TW" sz="2000" b="0" i="0" u="none" strike="noStrike" kern="1200">
                        <a:solidFill>
                          <a:srgbClr val="000000"/>
                        </a:solidFill>
                        <a:effectLst/>
                        <a:latin typeface="新細明體" panose="02020500000000000000" pitchFamily="18" charset="-120"/>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0.0133</a:t>
                      </a:r>
                      <a:endParaRPr lang="en-US" sz="2000" b="0" i="0" u="none" strike="noStrike" kern="1200">
                        <a:solidFill>
                          <a:srgbClr val="000000"/>
                        </a:solidFill>
                        <a:effectLst/>
                        <a:latin typeface="新細明體" panose="02020500000000000000" pitchFamily="18" charset="-120"/>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fontAlgn="b">
                        <a:buFont typeface="Arial" panose="020B0604020202020204" pitchFamily="34" charset="0"/>
                        <a:buNone/>
                      </a:pPr>
                      <a:r>
                        <a:rPr lang="en-US" altLang="zh-TW" sz="2000" b="0" i="0" u="none" strike="noStrike" kern="1200">
                          <a:solidFill>
                            <a:srgbClr val="000000"/>
                          </a:solidFill>
                          <a:effectLst/>
                          <a:latin typeface="新細明體" panose="02020500000000000000" pitchFamily="18" charset="-120"/>
                          <a:ea typeface="+mn-ea"/>
                          <a:cs typeface="+mn-cs"/>
                        </a:rPr>
                        <a:t>* (&lt; 5%</a:t>
                      </a:r>
                    </a:p>
                    <a:p>
                      <a:pPr marL="0" indent="0" algn="ctr" fontAlgn="b">
                        <a:buFont typeface="Arial" panose="020B0604020202020204" pitchFamily="34" charset="0"/>
                        <a:buNone/>
                      </a:pPr>
                      <a:r>
                        <a:rPr lang="en-US" altLang="zh-TW" sz="2000" b="0" i="0" u="none" strike="noStrike" kern="1200">
                          <a:solidFill>
                            <a:srgbClr val="000000"/>
                          </a:solidFill>
                          <a:effectLst/>
                          <a:latin typeface="新細明體" panose="02020500000000000000" pitchFamily="18" charset="-120"/>
                          <a:ea typeface="+mn-ea"/>
                          <a:cs typeface="+mn-cs"/>
                        </a:rPr>
                        <a:t>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8848472"/>
                  </a:ext>
                </a:extLst>
              </a:tr>
              <a:tr h="654224">
                <a:tc>
                  <a:txBody>
                    <a:bodyPr/>
                    <a:lstStyle/>
                    <a:p>
                      <a:pPr marL="0" algn="ctr" defTabSz="914400" rtl="0" eaLnBrk="1" fontAlgn="b" latinLnBrk="0" hangingPunct="1"/>
                      <a:r>
                        <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rPr>
                        <a:t>conservative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-0.06320</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0.06116</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-1.033</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0.301</a:t>
                      </a:r>
                      <a:endPar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2000" b="0" i="0" u="none" strike="noStrike">
                          <a:solidFill>
                            <a:srgbClr val="000000"/>
                          </a:solidFill>
                          <a:effectLst/>
                          <a:latin typeface="新細明體" panose="02020500000000000000" pitchFamily="18" charset="-120"/>
                          <a:ea typeface="+mn-ea"/>
                        </a:rPr>
                        <a:t>(Not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5700982"/>
                  </a:ext>
                </a:extLst>
              </a:tr>
            </a:tbl>
          </a:graphicData>
        </a:graphic>
      </p:graphicFrame>
      <p:sp>
        <p:nvSpPr>
          <p:cNvPr id="2" name="文字方塊 1">
            <a:extLst>
              <a:ext uri="{FF2B5EF4-FFF2-40B4-BE49-F238E27FC236}">
                <a16:creationId xmlns:a16="http://schemas.microsoft.com/office/drawing/2014/main" id="{FBF207CB-BFF2-ED3A-6604-CC4AC625FE0D}"/>
              </a:ext>
            </a:extLst>
          </p:cNvPr>
          <p:cNvSpPr txBox="1"/>
          <p:nvPr/>
        </p:nvSpPr>
        <p:spPr>
          <a:xfrm>
            <a:off x="10976606" y="2772937"/>
            <a:ext cx="460332" cy="584775"/>
          </a:xfrm>
          <a:prstGeom prst="rect">
            <a:avLst/>
          </a:prstGeom>
          <a:noFill/>
        </p:spPr>
        <p:txBody>
          <a:bodyPr wrap="square">
            <a:spAutoFit/>
          </a:bodyPr>
          <a:lstStyle/>
          <a:p>
            <a:r>
              <a:rPr lang="zh-TW" altLang="en-US" sz="3200"/>
              <a:t>✅</a:t>
            </a:r>
          </a:p>
        </p:txBody>
      </p:sp>
      <p:sp>
        <p:nvSpPr>
          <p:cNvPr id="5" name="文字方塊 4">
            <a:extLst>
              <a:ext uri="{FF2B5EF4-FFF2-40B4-BE49-F238E27FC236}">
                <a16:creationId xmlns:a16="http://schemas.microsoft.com/office/drawing/2014/main" id="{C19C2689-49A5-6547-C7D1-1700A00AB2CD}"/>
              </a:ext>
            </a:extLst>
          </p:cNvPr>
          <p:cNvSpPr txBox="1"/>
          <p:nvPr/>
        </p:nvSpPr>
        <p:spPr>
          <a:xfrm>
            <a:off x="10976606" y="3545294"/>
            <a:ext cx="460332" cy="584775"/>
          </a:xfrm>
          <a:prstGeom prst="rect">
            <a:avLst/>
          </a:prstGeom>
          <a:noFill/>
        </p:spPr>
        <p:txBody>
          <a:bodyPr wrap="square">
            <a:spAutoFit/>
          </a:bodyPr>
          <a:lstStyle/>
          <a:p>
            <a:r>
              <a:rPr lang="zh-TW" altLang="en-US" sz="3200"/>
              <a:t>✅</a:t>
            </a:r>
          </a:p>
        </p:txBody>
      </p:sp>
      <p:sp>
        <p:nvSpPr>
          <p:cNvPr id="16" name="文字方塊 15">
            <a:extLst>
              <a:ext uri="{FF2B5EF4-FFF2-40B4-BE49-F238E27FC236}">
                <a16:creationId xmlns:a16="http://schemas.microsoft.com/office/drawing/2014/main" id="{7AF55093-573F-1093-3F8D-AB5413E465D0}"/>
              </a:ext>
            </a:extLst>
          </p:cNvPr>
          <p:cNvSpPr txBox="1"/>
          <p:nvPr/>
        </p:nvSpPr>
        <p:spPr>
          <a:xfrm>
            <a:off x="10976606" y="5229653"/>
            <a:ext cx="460332" cy="584775"/>
          </a:xfrm>
          <a:prstGeom prst="rect">
            <a:avLst/>
          </a:prstGeom>
          <a:noFill/>
        </p:spPr>
        <p:txBody>
          <a:bodyPr wrap="square">
            <a:spAutoFit/>
          </a:bodyPr>
          <a:lstStyle/>
          <a:p>
            <a:r>
              <a:rPr lang="zh-TW" altLang="en-US" sz="3200"/>
              <a:t>✅</a:t>
            </a:r>
          </a:p>
        </p:txBody>
      </p:sp>
      <p:sp>
        <p:nvSpPr>
          <p:cNvPr id="17" name="文字方塊 16">
            <a:extLst>
              <a:ext uri="{FF2B5EF4-FFF2-40B4-BE49-F238E27FC236}">
                <a16:creationId xmlns:a16="http://schemas.microsoft.com/office/drawing/2014/main" id="{0795F3CB-CD3D-A145-1933-B7AF6FE8893B}"/>
              </a:ext>
            </a:extLst>
          </p:cNvPr>
          <p:cNvSpPr txBox="1"/>
          <p:nvPr/>
        </p:nvSpPr>
        <p:spPr>
          <a:xfrm>
            <a:off x="11026710" y="6074604"/>
            <a:ext cx="410228" cy="523220"/>
          </a:xfrm>
          <a:prstGeom prst="rect">
            <a:avLst/>
          </a:prstGeom>
          <a:noFill/>
        </p:spPr>
        <p:txBody>
          <a:bodyPr wrap="square">
            <a:spAutoFit/>
          </a:bodyPr>
          <a:lstStyle/>
          <a:p>
            <a:r>
              <a:rPr lang="zh-TW" altLang="en-US" sz="2800"/>
              <a:t>❌</a:t>
            </a:r>
          </a:p>
        </p:txBody>
      </p:sp>
      <p:sp>
        <p:nvSpPr>
          <p:cNvPr id="18" name="文字方塊 17">
            <a:extLst>
              <a:ext uri="{FF2B5EF4-FFF2-40B4-BE49-F238E27FC236}">
                <a16:creationId xmlns:a16="http://schemas.microsoft.com/office/drawing/2014/main" id="{FE789FC0-9D5A-B9C0-EBE5-773C6DE1C011}"/>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TW" sz="2800">
                <a:solidFill>
                  <a:srgbClr val="FFFFFF"/>
                </a:solidFill>
                <a:latin typeface="+mj-lt"/>
                <a:ea typeface="+mj-ea"/>
                <a:cs typeface="+mj-cs"/>
              </a:rPr>
              <a:t>Consider Subgroups</a:t>
            </a:r>
          </a:p>
        </p:txBody>
      </p:sp>
    </p:spTree>
    <p:extLst>
      <p:ext uri="{BB962C8B-B14F-4D97-AF65-F5344CB8AC3E}">
        <p14:creationId xmlns:p14="http://schemas.microsoft.com/office/powerpoint/2010/main" val="243866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6" grpId="0"/>
      <p:bldP spid="1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EEF72-422F-EDC9-29B3-C08AEBDF4AAF}"/>
            </a:ext>
          </a:extLst>
        </p:cNvPr>
        <p:cNvGrpSpPr/>
        <p:nvPr/>
      </p:nvGrpSpPr>
      <p:grpSpPr>
        <a:xfrm>
          <a:off x="0" y="0"/>
          <a:ext cx="0" cy="0"/>
          <a:chOff x="0" y="0"/>
          <a:chExt cx="0" cy="0"/>
        </a:xfrm>
      </p:grpSpPr>
      <p:sp>
        <p:nvSpPr>
          <p:cNvPr id="10" name="文字方塊 9">
            <a:extLst>
              <a:ext uri="{FF2B5EF4-FFF2-40B4-BE49-F238E27FC236}">
                <a16:creationId xmlns:a16="http://schemas.microsoft.com/office/drawing/2014/main" id="{1F189DB4-6163-BE46-6182-883FA8FD85DF}"/>
              </a:ext>
            </a:extLst>
          </p:cNvPr>
          <p:cNvSpPr txBox="1"/>
          <p:nvPr/>
        </p:nvSpPr>
        <p:spPr>
          <a:xfrm>
            <a:off x="8571507" y="387224"/>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 for Conservative</a:t>
            </a:r>
          </a:p>
        </p:txBody>
      </p:sp>
      <p:sp useBgFill="1">
        <p:nvSpPr>
          <p:cNvPr id="11" name="Rectangle 13">
            <a:extLst>
              <a:ext uri="{FF2B5EF4-FFF2-40B4-BE49-F238E27FC236}">
                <a16:creationId xmlns:a16="http://schemas.microsoft.com/office/drawing/2014/main" id="{662C094E-A4A1-0A30-5401-3713FB6F6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5">
            <a:extLst>
              <a:ext uri="{FF2B5EF4-FFF2-40B4-BE49-F238E27FC236}">
                <a16:creationId xmlns:a16="http://schemas.microsoft.com/office/drawing/2014/main" id="{7C7FD439-79F3-190D-1DE4-55FDD6460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9A276440-CC8A-56A6-F151-BB8271C90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9">
            <a:extLst>
              <a:ext uri="{FF2B5EF4-FFF2-40B4-BE49-F238E27FC236}">
                <a16:creationId xmlns:a16="http://schemas.microsoft.com/office/drawing/2014/main" id="{F0344552-738E-980D-692E-F33AE0F85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1">
            <a:extLst>
              <a:ext uri="{FF2B5EF4-FFF2-40B4-BE49-F238E27FC236}">
                <a16:creationId xmlns:a16="http://schemas.microsoft.com/office/drawing/2014/main" id="{9C87E7D4-3749-CE67-5801-B7D85A9E7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字方塊 3">
            <a:extLst>
              <a:ext uri="{FF2B5EF4-FFF2-40B4-BE49-F238E27FC236}">
                <a16:creationId xmlns:a16="http://schemas.microsoft.com/office/drawing/2014/main" id="{61C74884-0D86-6D74-B896-18C9F772A45D}"/>
              </a:ext>
            </a:extLst>
          </p:cNvPr>
          <p:cNvSpPr txBox="1"/>
          <p:nvPr/>
        </p:nvSpPr>
        <p:spPr>
          <a:xfrm>
            <a:off x="1704638" y="2228314"/>
            <a:ext cx="8849813" cy="461665"/>
          </a:xfrm>
          <a:prstGeom prst="rect">
            <a:avLst/>
          </a:prstGeom>
          <a:noFill/>
        </p:spPr>
        <p:txBody>
          <a:bodyPr wrap="square">
            <a:spAutoFit/>
          </a:bodyPr>
          <a:lstStyle/>
          <a:p>
            <a:pPr marL="342900" indent="-342900">
              <a:buFont typeface="Arial" panose="020B0604020202020204" pitchFamily="34" charset="0"/>
              <a:buChar char="•"/>
            </a:pPr>
            <a:r>
              <a:rPr lang="en-US" altLang="zh-TW" sz="2400" b="1"/>
              <a:t>Region</a:t>
            </a:r>
            <a:r>
              <a:rPr lang="zh-TW" altLang="en-US" sz="2400"/>
              <a:t>--- Prairies</a:t>
            </a:r>
            <a:endParaRPr lang="en-US" altLang="zh-TW" sz="2400"/>
          </a:p>
        </p:txBody>
      </p:sp>
      <p:sp>
        <p:nvSpPr>
          <p:cNvPr id="5" name="文字方塊 4">
            <a:extLst>
              <a:ext uri="{FF2B5EF4-FFF2-40B4-BE49-F238E27FC236}">
                <a16:creationId xmlns:a16="http://schemas.microsoft.com/office/drawing/2014/main" id="{BA398019-2966-F8A1-6C6A-42A2962984A1}"/>
              </a:ext>
            </a:extLst>
          </p:cNvPr>
          <p:cNvSpPr txBox="1"/>
          <p:nvPr/>
        </p:nvSpPr>
        <p:spPr>
          <a:xfrm>
            <a:off x="8711381" y="401838"/>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a:t>
            </a:r>
            <a:r>
              <a:rPr lang="zh-TW" altLang="en-US" sz="2000">
                <a:solidFill>
                  <a:srgbClr val="FFFFFF"/>
                </a:solidFill>
              </a:rPr>
              <a:t> </a:t>
            </a:r>
            <a:r>
              <a:rPr lang="en-US" altLang="zh-TW" sz="2000">
                <a:solidFill>
                  <a:srgbClr val="FFFFFF"/>
                </a:solidFill>
              </a:rPr>
              <a:t>(LASSO) for </a:t>
            </a:r>
          </a:p>
          <a:p>
            <a:pPr>
              <a:lnSpc>
                <a:spcPct val="90000"/>
              </a:lnSpc>
              <a:spcBef>
                <a:spcPts val="1000"/>
              </a:spcBef>
            </a:pPr>
            <a:r>
              <a:rPr lang="en-US" altLang="zh-TW" sz="2000">
                <a:solidFill>
                  <a:srgbClr val="FFFFFF"/>
                </a:solidFill>
              </a:rPr>
              <a:t>Liberal</a:t>
            </a:r>
            <a:r>
              <a:rPr lang="zh-TW" altLang="en-US" sz="2000">
                <a:solidFill>
                  <a:srgbClr val="FFFFFF"/>
                </a:solidFill>
              </a:rPr>
              <a:t> </a:t>
            </a:r>
            <a:r>
              <a:rPr lang="en-US" altLang="zh-TW" sz="2000">
                <a:solidFill>
                  <a:srgbClr val="FFFFFF"/>
                </a:solidFill>
              </a:rPr>
              <a:t>or Conservative</a:t>
            </a:r>
          </a:p>
        </p:txBody>
      </p:sp>
      <p:graphicFrame>
        <p:nvGraphicFramePr>
          <p:cNvPr id="6" name="表格 5">
            <a:extLst>
              <a:ext uri="{FF2B5EF4-FFF2-40B4-BE49-F238E27FC236}">
                <a16:creationId xmlns:a16="http://schemas.microsoft.com/office/drawing/2014/main" id="{2463A635-419F-3F34-65E7-594801EC7289}"/>
              </a:ext>
            </a:extLst>
          </p:cNvPr>
          <p:cNvGraphicFramePr>
            <a:graphicFrameLocks noGrp="1"/>
          </p:cNvGraphicFramePr>
          <p:nvPr>
            <p:extLst>
              <p:ext uri="{D42A27DB-BD31-4B8C-83A1-F6EECF244321}">
                <p14:modId xmlns:p14="http://schemas.microsoft.com/office/powerpoint/2010/main" val="4023938426"/>
              </p:ext>
            </p:extLst>
          </p:nvPr>
        </p:nvGraphicFramePr>
        <p:xfrm>
          <a:off x="1451074" y="2872234"/>
          <a:ext cx="9356940" cy="1576446"/>
        </p:xfrm>
        <a:graphic>
          <a:graphicData uri="http://schemas.openxmlformats.org/drawingml/2006/table">
            <a:tbl>
              <a:tblPr firstRow="1" bandRow="1"/>
              <a:tblGrid>
                <a:gridCol w="1591928">
                  <a:extLst>
                    <a:ext uri="{9D8B030D-6E8A-4147-A177-3AD203B41FA5}">
                      <a16:colId xmlns:a16="http://schemas.microsoft.com/office/drawing/2014/main" val="2923775872"/>
                    </a:ext>
                  </a:extLst>
                </a:gridCol>
                <a:gridCol w="1459565">
                  <a:extLst>
                    <a:ext uri="{9D8B030D-6E8A-4147-A177-3AD203B41FA5}">
                      <a16:colId xmlns:a16="http://schemas.microsoft.com/office/drawing/2014/main" val="1904857616"/>
                    </a:ext>
                  </a:extLst>
                </a:gridCol>
                <a:gridCol w="1634209">
                  <a:extLst>
                    <a:ext uri="{9D8B030D-6E8A-4147-A177-3AD203B41FA5}">
                      <a16:colId xmlns:a16="http://schemas.microsoft.com/office/drawing/2014/main" val="10254321"/>
                    </a:ext>
                  </a:extLst>
                </a:gridCol>
                <a:gridCol w="1534191">
                  <a:extLst>
                    <a:ext uri="{9D8B030D-6E8A-4147-A177-3AD203B41FA5}">
                      <a16:colId xmlns:a16="http://schemas.microsoft.com/office/drawing/2014/main" val="206516369"/>
                    </a:ext>
                  </a:extLst>
                </a:gridCol>
                <a:gridCol w="1247033">
                  <a:extLst>
                    <a:ext uri="{9D8B030D-6E8A-4147-A177-3AD203B41FA5}">
                      <a16:colId xmlns:a16="http://schemas.microsoft.com/office/drawing/2014/main" val="1187759848"/>
                    </a:ext>
                  </a:extLst>
                </a:gridCol>
                <a:gridCol w="1890014">
                  <a:extLst>
                    <a:ext uri="{9D8B030D-6E8A-4147-A177-3AD203B41FA5}">
                      <a16:colId xmlns:a16="http://schemas.microsoft.com/office/drawing/2014/main" val="403418359"/>
                    </a:ext>
                  </a:extLst>
                </a:gridCol>
              </a:tblGrid>
              <a:tr h="267998">
                <a:tc>
                  <a:txBody>
                    <a:bodyPr/>
                    <a:lstStyle/>
                    <a:p>
                      <a:pPr algn="ctr" fontAlgn="t"/>
                      <a:r>
                        <a:rPr lang="en-US" sz="1500" b="1" i="0" u="none" strike="noStrike" err="1">
                          <a:solidFill>
                            <a:srgbClr val="000000"/>
                          </a:solidFill>
                          <a:effectLst/>
                          <a:latin typeface="新細明體" panose="02020500000000000000" pitchFamily="18" charset="-120"/>
                          <a:ea typeface="新細明體" panose="02020500000000000000" pitchFamily="18" charset="-120"/>
                        </a:rPr>
                        <a:t>Treatmentv</a:t>
                      </a:r>
                      <a:endParaRPr lang="en-US" sz="1500" b="1" i="0" u="none" strike="noStrike">
                        <a:solidFill>
                          <a:srgbClr val="000000"/>
                        </a:solidFill>
                        <a:effectLst/>
                        <a:latin typeface="新細明體" panose="02020500000000000000" pitchFamily="18" charset="-120"/>
                        <a:ea typeface="新細明體" panose="02020500000000000000" pitchFamily="18" charset="-120"/>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Estimate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Std. Error</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t-value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p-value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Significance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62437315"/>
                  </a:ext>
                </a:extLst>
              </a:tr>
              <a:tr h="654224">
                <a:tc>
                  <a:txBody>
                    <a:bodyPr/>
                    <a:lstStyle/>
                    <a:p>
                      <a:pPr algn="ctr" fontAlgn="b"/>
                      <a:r>
                        <a:rPr lang="en-US" sz="2000" b="0" i="0" u="none" strike="noStrike">
                          <a:solidFill>
                            <a:srgbClr val="000000"/>
                          </a:solidFill>
                          <a:effectLst/>
                          <a:latin typeface="新細明體" panose="02020500000000000000" pitchFamily="18" charset="-120"/>
                          <a:ea typeface="新細明體" panose="02020500000000000000" pitchFamily="18" charset="-120"/>
                        </a:rPr>
                        <a:t>liberal</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0.27732</a:t>
                      </a:r>
                      <a:r>
                        <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rPr>
                        <a:t> </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0.06422</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4.319</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1.57e-05</a:t>
                      </a:r>
                      <a:endPar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2000" b="0" i="0" u="none" strike="noStrike">
                          <a:solidFill>
                            <a:srgbClr val="000000"/>
                          </a:solidFill>
                          <a:effectLst/>
                          <a:latin typeface="新細明體" panose="02020500000000000000" pitchFamily="18" charset="-120"/>
                          <a:ea typeface="+mn-ea"/>
                        </a:rPr>
                        <a:t>*** (highly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8848472"/>
                  </a:ext>
                </a:extLst>
              </a:tr>
              <a:tr h="654224">
                <a:tc>
                  <a:txBody>
                    <a:bodyPr/>
                    <a:lstStyle/>
                    <a:p>
                      <a:pPr marL="0" algn="ctr" defTabSz="914400" rtl="0" eaLnBrk="1" fontAlgn="b" latinLnBrk="0" hangingPunct="1"/>
                      <a:r>
                        <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rPr>
                        <a:t>conservative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-0.21954</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0.06117</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-3.589</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0.000332</a:t>
                      </a:r>
                      <a:endPar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2000" b="0" i="0" u="none" strike="noStrike">
                          <a:solidFill>
                            <a:srgbClr val="000000"/>
                          </a:solidFill>
                          <a:effectLst/>
                          <a:latin typeface="新細明體" panose="02020500000000000000" pitchFamily="18" charset="-120"/>
                          <a:ea typeface="+mn-ea"/>
                        </a:rPr>
                        <a:t>*** (highly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5700982"/>
                  </a:ext>
                </a:extLst>
              </a:tr>
            </a:tbl>
          </a:graphicData>
        </a:graphic>
      </p:graphicFrame>
      <p:sp>
        <p:nvSpPr>
          <p:cNvPr id="2" name="文字方塊 1">
            <a:extLst>
              <a:ext uri="{FF2B5EF4-FFF2-40B4-BE49-F238E27FC236}">
                <a16:creationId xmlns:a16="http://schemas.microsoft.com/office/drawing/2014/main" id="{4DAFFE51-D7CE-AAD2-9625-B08560F53409}"/>
              </a:ext>
            </a:extLst>
          </p:cNvPr>
          <p:cNvSpPr txBox="1"/>
          <p:nvPr/>
        </p:nvSpPr>
        <p:spPr>
          <a:xfrm>
            <a:off x="10913975" y="3091548"/>
            <a:ext cx="460332" cy="584775"/>
          </a:xfrm>
          <a:prstGeom prst="rect">
            <a:avLst/>
          </a:prstGeom>
          <a:noFill/>
        </p:spPr>
        <p:txBody>
          <a:bodyPr wrap="square">
            <a:spAutoFit/>
          </a:bodyPr>
          <a:lstStyle/>
          <a:p>
            <a:r>
              <a:rPr lang="zh-TW" altLang="en-US" sz="3200"/>
              <a:t>✅</a:t>
            </a:r>
          </a:p>
        </p:txBody>
      </p:sp>
      <p:sp>
        <p:nvSpPr>
          <p:cNvPr id="7" name="文字方塊 6">
            <a:extLst>
              <a:ext uri="{FF2B5EF4-FFF2-40B4-BE49-F238E27FC236}">
                <a16:creationId xmlns:a16="http://schemas.microsoft.com/office/drawing/2014/main" id="{7AF916D5-1392-E6A1-B374-536726F09CC8}"/>
              </a:ext>
            </a:extLst>
          </p:cNvPr>
          <p:cNvSpPr txBox="1"/>
          <p:nvPr/>
        </p:nvSpPr>
        <p:spPr>
          <a:xfrm>
            <a:off x="10913975" y="3863905"/>
            <a:ext cx="460332" cy="584775"/>
          </a:xfrm>
          <a:prstGeom prst="rect">
            <a:avLst/>
          </a:prstGeom>
          <a:noFill/>
        </p:spPr>
        <p:txBody>
          <a:bodyPr wrap="square">
            <a:spAutoFit/>
          </a:bodyPr>
          <a:lstStyle/>
          <a:p>
            <a:r>
              <a:rPr lang="zh-TW" altLang="en-US" sz="3200"/>
              <a:t>✅</a:t>
            </a:r>
          </a:p>
        </p:txBody>
      </p:sp>
      <p:sp>
        <p:nvSpPr>
          <p:cNvPr id="8" name="文字方塊 7">
            <a:extLst>
              <a:ext uri="{FF2B5EF4-FFF2-40B4-BE49-F238E27FC236}">
                <a16:creationId xmlns:a16="http://schemas.microsoft.com/office/drawing/2014/main" id="{BD0DA809-573B-C134-00BA-09BD1B372CF1}"/>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TW" sz="2800">
                <a:solidFill>
                  <a:srgbClr val="FFFFFF"/>
                </a:solidFill>
                <a:latin typeface="+mj-lt"/>
                <a:ea typeface="+mj-ea"/>
                <a:cs typeface="+mj-cs"/>
              </a:rPr>
              <a:t>Consider Subgroups</a:t>
            </a:r>
          </a:p>
        </p:txBody>
      </p:sp>
    </p:spTree>
    <p:extLst>
      <p:ext uri="{BB962C8B-B14F-4D97-AF65-F5344CB8AC3E}">
        <p14:creationId xmlns:p14="http://schemas.microsoft.com/office/powerpoint/2010/main" val="91785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355CB-F426-9876-BF78-873990E5B21C}"/>
            </a:ext>
          </a:extLst>
        </p:cNvPr>
        <p:cNvGrpSpPr/>
        <p:nvPr/>
      </p:nvGrpSpPr>
      <p:grpSpPr>
        <a:xfrm>
          <a:off x="0" y="0"/>
          <a:ext cx="0" cy="0"/>
          <a:chOff x="0" y="0"/>
          <a:chExt cx="0" cy="0"/>
        </a:xfrm>
      </p:grpSpPr>
      <p:sp>
        <p:nvSpPr>
          <p:cNvPr id="10" name="文字方塊 9">
            <a:extLst>
              <a:ext uri="{FF2B5EF4-FFF2-40B4-BE49-F238E27FC236}">
                <a16:creationId xmlns:a16="http://schemas.microsoft.com/office/drawing/2014/main" id="{ED4F877A-DE97-2D5F-868D-6535EE86726C}"/>
              </a:ext>
            </a:extLst>
          </p:cNvPr>
          <p:cNvSpPr txBox="1"/>
          <p:nvPr/>
        </p:nvSpPr>
        <p:spPr>
          <a:xfrm>
            <a:off x="8571507" y="387224"/>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 for Conservative</a:t>
            </a:r>
          </a:p>
        </p:txBody>
      </p:sp>
      <p:sp useBgFill="1">
        <p:nvSpPr>
          <p:cNvPr id="11" name="Rectangle 13">
            <a:extLst>
              <a:ext uri="{FF2B5EF4-FFF2-40B4-BE49-F238E27FC236}">
                <a16:creationId xmlns:a16="http://schemas.microsoft.com/office/drawing/2014/main" id="{4AB076CD-2301-13A0-D256-B66489C92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5">
            <a:extLst>
              <a:ext uri="{FF2B5EF4-FFF2-40B4-BE49-F238E27FC236}">
                <a16:creationId xmlns:a16="http://schemas.microsoft.com/office/drawing/2014/main" id="{B5CF41B5-DC8A-A1F9-39D6-F396AACE66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FCC86AD8-CD3E-CDD2-703F-0E1800C3F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9">
            <a:extLst>
              <a:ext uri="{FF2B5EF4-FFF2-40B4-BE49-F238E27FC236}">
                <a16:creationId xmlns:a16="http://schemas.microsoft.com/office/drawing/2014/main" id="{9A18DA1E-755A-3982-1C39-ED8FA39A7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1">
            <a:extLst>
              <a:ext uri="{FF2B5EF4-FFF2-40B4-BE49-F238E27FC236}">
                <a16:creationId xmlns:a16="http://schemas.microsoft.com/office/drawing/2014/main" id="{6205B1C5-AC63-5E62-EF94-A99F3029C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字方塊 5">
            <a:extLst>
              <a:ext uri="{FF2B5EF4-FFF2-40B4-BE49-F238E27FC236}">
                <a16:creationId xmlns:a16="http://schemas.microsoft.com/office/drawing/2014/main" id="{8CB3FCD4-A469-6566-A3AF-D785F0DEAEB9}"/>
              </a:ext>
            </a:extLst>
          </p:cNvPr>
          <p:cNvSpPr txBox="1"/>
          <p:nvPr/>
        </p:nvSpPr>
        <p:spPr>
          <a:xfrm>
            <a:off x="1704638" y="4371821"/>
            <a:ext cx="8849813" cy="461665"/>
          </a:xfrm>
          <a:prstGeom prst="rect">
            <a:avLst/>
          </a:prstGeom>
          <a:noFill/>
        </p:spPr>
        <p:txBody>
          <a:bodyPr wrap="square">
            <a:spAutoFit/>
          </a:bodyPr>
          <a:lstStyle/>
          <a:p>
            <a:pPr marL="342900" indent="-342900">
              <a:buFont typeface="Arial" panose="020B0604020202020204" pitchFamily="34" charset="0"/>
              <a:buChar char="•"/>
            </a:pPr>
            <a:r>
              <a:rPr lang="en-US" altLang="zh-TW" sz="2400" b="1"/>
              <a:t>E</a:t>
            </a:r>
            <a:r>
              <a:rPr lang="zh-TW" altLang="en-US" sz="2400" b="1"/>
              <a:t>du</a:t>
            </a:r>
            <a:r>
              <a:rPr lang="zh-TW" altLang="en-US" sz="2400"/>
              <a:t>---- High school</a:t>
            </a:r>
            <a:endParaRPr lang="en-US" altLang="zh-TW" sz="2400"/>
          </a:p>
        </p:txBody>
      </p:sp>
      <p:sp>
        <p:nvSpPr>
          <p:cNvPr id="4" name="文字方塊 3">
            <a:extLst>
              <a:ext uri="{FF2B5EF4-FFF2-40B4-BE49-F238E27FC236}">
                <a16:creationId xmlns:a16="http://schemas.microsoft.com/office/drawing/2014/main" id="{D42C4FD5-67D6-B0DA-3447-DDD59747DA66}"/>
              </a:ext>
            </a:extLst>
          </p:cNvPr>
          <p:cNvSpPr txBox="1"/>
          <p:nvPr/>
        </p:nvSpPr>
        <p:spPr>
          <a:xfrm>
            <a:off x="1704638" y="1915164"/>
            <a:ext cx="8849813" cy="461665"/>
          </a:xfrm>
          <a:prstGeom prst="rect">
            <a:avLst/>
          </a:prstGeom>
          <a:noFill/>
        </p:spPr>
        <p:txBody>
          <a:bodyPr wrap="square">
            <a:spAutoFit/>
          </a:bodyPr>
          <a:lstStyle/>
          <a:p>
            <a:pPr marL="342900" indent="-342900">
              <a:buFont typeface="Arial" panose="020B0604020202020204" pitchFamily="34" charset="0"/>
              <a:buChar char="•"/>
            </a:pPr>
            <a:r>
              <a:rPr lang="en-US" altLang="zh-TW" sz="2400" b="1"/>
              <a:t>E</a:t>
            </a:r>
            <a:r>
              <a:rPr lang="zh-TW" altLang="en-US" sz="2400" b="1"/>
              <a:t>du</a:t>
            </a:r>
            <a:r>
              <a:rPr lang="zh-TW" altLang="en-US" sz="2400"/>
              <a:t>---- </a:t>
            </a:r>
            <a:r>
              <a:rPr lang="en-US" altLang="zh-TW" sz="2400"/>
              <a:t>Less than </a:t>
            </a:r>
            <a:r>
              <a:rPr lang="zh-TW" altLang="en-US" sz="2400"/>
              <a:t>High school</a:t>
            </a:r>
            <a:endParaRPr lang="en-US" altLang="zh-TW" sz="2400"/>
          </a:p>
        </p:txBody>
      </p:sp>
      <p:sp>
        <p:nvSpPr>
          <p:cNvPr id="7" name="文字方塊 6">
            <a:extLst>
              <a:ext uri="{FF2B5EF4-FFF2-40B4-BE49-F238E27FC236}">
                <a16:creationId xmlns:a16="http://schemas.microsoft.com/office/drawing/2014/main" id="{75929C56-66BC-2423-0F42-F8FBA6DE7595}"/>
              </a:ext>
            </a:extLst>
          </p:cNvPr>
          <p:cNvSpPr txBox="1"/>
          <p:nvPr/>
        </p:nvSpPr>
        <p:spPr>
          <a:xfrm>
            <a:off x="8711381" y="401838"/>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a:t>
            </a:r>
            <a:r>
              <a:rPr lang="zh-TW" altLang="en-US" sz="2000">
                <a:solidFill>
                  <a:srgbClr val="FFFFFF"/>
                </a:solidFill>
              </a:rPr>
              <a:t> </a:t>
            </a:r>
            <a:r>
              <a:rPr lang="en-US" altLang="zh-TW" sz="2000">
                <a:solidFill>
                  <a:srgbClr val="FFFFFF"/>
                </a:solidFill>
              </a:rPr>
              <a:t>(LASSO) for </a:t>
            </a:r>
          </a:p>
          <a:p>
            <a:pPr>
              <a:lnSpc>
                <a:spcPct val="90000"/>
              </a:lnSpc>
              <a:spcBef>
                <a:spcPts val="1000"/>
              </a:spcBef>
            </a:pPr>
            <a:r>
              <a:rPr lang="en-US" altLang="zh-TW" sz="2000">
                <a:solidFill>
                  <a:srgbClr val="FFFFFF"/>
                </a:solidFill>
              </a:rPr>
              <a:t>Liberal</a:t>
            </a:r>
            <a:r>
              <a:rPr lang="zh-TW" altLang="en-US" sz="2000">
                <a:solidFill>
                  <a:srgbClr val="FFFFFF"/>
                </a:solidFill>
              </a:rPr>
              <a:t> </a:t>
            </a:r>
            <a:r>
              <a:rPr lang="en-US" altLang="zh-TW" sz="2000">
                <a:solidFill>
                  <a:srgbClr val="FFFFFF"/>
                </a:solidFill>
              </a:rPr>
              <a:t>or Conservative</a:t>
            </a:r>
          </a:p>
        </p:txBody>
      </p:sp>
      <p:graphicFrame>
        <p:nvGraphicFramePr>
          <p:cNvPr id="8" name="表格 7">
            <a:extLst>
              <a:ext uri="{FF2B5EF4-FFF2-40B4-BE49-F238E27FC236}">
                <a16:creationId xmlns:a16="http://schemas.microsoft.com/office/drawing/2014/main" id="{8F56F5B7-5119-A045-D4BA-BD13A034CDCA}"/>
              </a:ext>
            </a:extLst>
          </p:cNvPr>
          <p:cNvGraphicFramePr>
            <a:graphicFrameLocks noGrp="1"/>
          </p:cNvGraphicFramePr>
          <p:nvPr>
            <p:extLst>
              <p:ext uri="{D42A27DB-BD31-4B8C-83A1-F6EECF244321}">
                <p14:modId xmlns:p14="http://schemas.microsoft.com/office/powerpoint/2010/main" val="2066939828"/>
              </p:ext>
            </p:extLst>
          </p:nvPr>
        </p:nvGraphicFramePr>
        <p:xfrm>
          <a:off x="1417530" y="2553623"/>
          <a:ext cx="9356940" cy="1576446"/>
        </p:xfrm>
        <a:graphic>
          <a:graphicData uri="http://schemas.openxmlformats.org/drawingml/2006/table">
            <a:tbl>
              <a:tblPr firstRow="1" bandRow="1"/>
              <a:tblGrid>
                <a:gridCol w="1591928">
                  <a:extLst>
                    <a:ext uri="{9D8B030D-6E8A-4147-A177-3AD203B41FA5}">
                      <a16:colId xmlns:a16="http://schemas.microsoft.com/office/drawing/2014/main" val="2923775872"/>
                    </a:ext>
                  </a:extLst>
                </a:gridCol>
                <a:gridCol w="1459565">
                  <a:extLst>
                    <a:ext uri="{9D8B030D-6E8A-4147-A177-3AD203B41FA5}">
                      <a16:colId xmlns:a16="http://schemas.microsoft.com/office/drawing/2014/main" val="1904857616"/>
                    </a:ext>
                  </a:extLst>
                </a:gridCol>
                <a:gridCol w="1634209">
                  <a:extLst>
                    <a:ext uri="{9D8B030D-6E8A-4147-A177-3AD203B41FA5}">
                      <a16:colId xmlns:a16="http://schemas.microsoft.com/office/drawing/2014/main" val="10254321"/>
                    </a:ext>
                  </a:extLst>
                </a:gridCol>
                <a:gridCol w="1534191">
                  <a:extLst>
                    <a:ext uri="{9D8B030D-6E8A-4147-A177-3AD203B41FA5}">
                      <a16:colId xmlns:a16="http://schemas.microsoft.com/office/drawing/2014/main" val="206516369"/>
                    </a:ext>
                  </a:extLst>
                </a:gridCol>
                <a:gridCol w="1247033">
                  <a:extLst>
                    <a:ext uri="{9D8B030D-6E8A-4147-A177-3AD203B41FA5}">
                      <a16:colId xmlns:a16="http://schemas.microsoft.com/office/drawing/2014/main" val="1187759848"/>
                    </a:ext>
                  </a:extLst>
                </a:gridCol>
                <a:gridCol w="1890014">
                  <a:extLst>
                    <a:ext uri="{9D8B030D-6E8A-4147-A177-3AD203B41FA5}">
                      <a16:colId xmlns:a16="http://schemas.microsoft.com/office/drawing/2014/main" val="403418359"/>
                    </a:ext>
                  </a:extLst>
                </a:gridCol>
              </a:tblGrid>
              <a:tr h="267998">
                <a:tc>
                  <a:txBody>
                    <a:bodyPr/>
                    <a:lstStyle/>
                    <a:p>
                      <a:pPr algn="ctr" fontAlgn="t"/>
                      <a:r>
                        <a:rPr lang="en-US" sz="1500" b="1" i="0" u="none" strike="noStrike" err="1">
                          <a:solidFill>
                            <a:srgbClr val="000000"/>
                          </a:solidFill>
                          <a:effectLst/>
                          <a:latin typeface="新細明體" panose="02020500000000000000" pitchFamily="18" charset="-120"/>
                          <a:ea typeface="新細明體" panose="02020500000000000000" pitchFamily="18" charset="-120"/>
                        </a:rPr>
                        <a:t>Treatmentv</a:t>
                      </a:r>
                      <a:endParaRPr lang="en-US" sz="1500" b="1" i="0" u="none" strike="noStrike">
                        <a:solidFill>
                          <a:srgbClr val="000000"/>
                        </a:solidFill>
                        <a:effectLst/>
                        <a:latin typeface="新細明體" panose="02020500000000000000" pitchFamily="18" charset="-120"/>
                        <a:ea typeface="新細明體" panose="02020500000000000000" pitchFamily="18" charset="-120"/>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Estimate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Std. Error</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t-value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p-value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Significance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62437315"/>
                  </a:ext>
                </a:extLst>
              </a:tr>
              <a:tr h="654224">
                <a:tc>
                  <a:txBody>
                    <a:bodyPr/>
                    <a:lstStyle/>
                    <a:p>
                      <a:pPr algn="ctr" fontAlgn="b"/>
                      <a:r>
                        <a:rPr lang="en-US" sz="2000" b="0" i="0" u="none" strike="noStrike">
                          <a:solidFill>
                            <a:srgbClr val="000000"/>
                          </a:solidFill>
                          <a:effectLst/>
                          <a:latin typeface="新細明體" panose="02020500000000000000" pitchFamily="18" charset="-120"/>
                          <a:ea typeface="新細明體" panose="02020500000000000000" pitchFamily="18" charset="-120"/>
                        </a:rPr>
                        <a:t>liberal</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0.05956</a:t>
                      </a:r>
                      <a:endParaRPr lang="en-US" altLang="zh-TW"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US" altLang="zh-TW" sz="2000">
                          <a:effectLst/>
                        </a:rPr>
                        <a:t>0.39034</a:t>
                      </a:r>
                      <a:endParaRPr lang="en-US" altLang="zh-TW" sz="2000" b="0" i="0" u="none" strike="noStrike" kern="1200">
                        <a:solidFill>
                          <a:srgbClr val="000000"/>
                        </a:solidFill>
                        <a:effectLst/>
                        <a:latin typeface="新細明體" panose="02020500000000000000" pitchFamily="18" charset="-120"/>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0.153</a:t>
                      </a:r>
                      <a:endParaRPr lang="en-US" altLang="zh-TW" sz="2000" b="0" i="0" u="none" strike="noStrike" kern="1200">
                        <a:solidFill>
                          <a:srgbClr val="000000"/>
                        </a:solidFill>
                        <a:effectLst/>
                        <a:latin typeface="新細明體" panose="02020500000000000000" pitchFamily="18" charset="-120"/>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0.879</a:t>
                      </a:r>
                      <a:endParaRPr lang="en-US" sz="2000" b="0" i="0" u="none" strike="noStrike" kern="1200">
                        <a:solidFill>
                          <a:srgbClr val="000000"/>
                        </a:solidFill>
                        <a:effectLst/>
                        <a:latin typeface="新細明體" panose="02020500000000000000" pitchFamily="18" charset="-120"/>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2000" b="0" i="0" u="none" strike="noStrike">
                          <a:solidFill>
                            <a:srgbClr val="000000"/>
                          </a:solidFill>
                          <a:effectLst/>
                          <a:latin typeface="新細明體" panose="02020500000000000000" pitchFamily="18" charset="-120"/>
                          <a:ea typeface="+mn-ea"/>
                        </a:rPr>
                        <a:t>(Not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8848472"/>
                  </a:ext>
                </a:extLst>
              </a:tr>
              <a:tr h="654224">
                <a:tc>
                  <a:txBody>
                    <a:bodyPr/>
                    <a:lstStyle/>
                    <a:p>
                      <a:pPr marL="0" algn="ctr" defTabSz="914400" rtl="0" eaLnBrk="1" fontAlgn="b" latinLnBrk="0" hangingPunct="1"/>
                      <a:r>
                        <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rPr>
                        <a:t>conservative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-0.1494</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0.1769</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-0.844 </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0.398</a:t>
                      </a:r>
                      <a:endPar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2000" b="0" i="0" u="none" strike="noStrike">
                          <a:solidFill>
                            <a:srgbClr val="000000"/>
                          </a:solidFill>
                          <a:effectLst/>
                          <a:latin typeface="新細明體" panose="02020500000000000000" pitchFamily="18" charset="-120"/>
                          <a:ea typeface="+mn-ea"/>
                        </a:rPr>
                        <a:t>(Not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5700982"/>
                  </a:ext>
                </a:extLst>
              </a:tr>
            </a:tbl>
          </a:graphicData>
        </a:graphic>
      </p:graphicFrame>
      <p:graphicFrame>
        <p:nvGraphicFramePr>
          <p:cNvPr id="9" name="表格 8">
            <a:extLst>
              <a:ext uri="{FF2B5EF4-FFF2-40B4-BE49-F238E27FC236}">
                <a16:creationId xmlns:a16="http://schemas.microsoft.com/office/drawing/2014/main" id="{B12ED3B7-5153-AD44-9766-209F5F22830E}"/>
              </a:ext>
            </a:extLst>
          </p:cNvPr>
          <p:cNvGraphicFramePr>
            <a:graphicFrameLocks noGrp="1"/>
          </p:cNvGraphicFramePr>
          <p:nvPr>
            <p:extLst>
              <p:ext uri="{D42A27DB-BD31-4B8C-83A1-F6EECF244321}">
                <p14:modId xmlns:p14="http://schemas.microsoft.com/office/powerpoint/2010/main" val="2186306191"/>
              </p:ext>
            </p:extLst>
          </p:nvPr>
        </p:nvGraphicFramePr>
        <p:xfrm>
          <a:off x="1417530" y="4928394"/>
          <a:ext cx="9356940" cy="1576446"/>
        </p:xfrm>
        <a:graphic>
          <a:graphicData uri="http://schemas.openxmlformats.org/drawingml/2006/table">
            <a:tbl>
              <a:tblPr firstRow="1" bandRow="1"/>
              <a:tblGrid>
                <a:gridCol w="1591928">
                  <a:extLst>
                    <a:ext uri="{9D8B030D-6E8A-4147-A177-3AD203B41FA5}">
                      <a16:colId xmlns:a16="http://schemas.microsoft.com/office/drawing/2014/main" val="2923775872"/>
                    </a:ext>
                  </a:extLst>
                </a:gridCol>
                <a:gridCol w="1459565">
                  <a:extLst>
                    <a:ext uri="{9D8B030D-6E8A-4147-A177-3AD203B41FA5}">
                      <a16:colId xmlns:a16="http://schemas.microsoft.com/office/drawing/2014/main" val="1904857616"/>
                    </a:ext>
                  </a:extLst>
                </a:gridCol>
                <a:gridCol w="1634209">
                  <a:extLst>
                    <a:ext uri="{9D8B030D-6E8A-4147-A177-3AD203B41FA5}">
                      <a16:colId xmlns:a16="http://schemas.microsoft.com/office/drawing/2014/main" val="10254321"/>
                    </a:ext>
                  </a:extLst>
                </a:gridCol>
                <a:gridCol w="1534191">
                  <a:extLst>
                    <a:ext uri="{9D8B030D-6E8A-4147-A177-3AD203B41FA5}">
                      <a16:colId xmlns:a16="http://schemas.microsoft.com/office/drawing/2014/main" val="206516369"/>
                    </a:ext>
                  </a:extLst>
                </a:gridCol>
                <a:gridCol w="1247033">
                  <a:extLst>
                    <a:ext uri="{9D8B030D-6E8A-4147-A177-3AD203B41FA5}">
                      <a16:colId xmlns:a16="http://schemas.microsoft.com/office/drawing/2014/main" val="1187759848"/>
                    </a:ext>
                  </a:extLst>
                </a:gridCol>
                <a:gridCol w="1890014">
                  <a:extLst>
                    <a:ext uri="{9D8B030D-6E8A-4147-A177-3AD203B41FA5}">
                      <a16:colId xmlns:a16="http://schemas.microsoft.com/office/drawing/2014/main" val="403418359"/>
                    </a:ext>
                  </a:extLst>
                </a:gridCol>
              </a:tblGrid>
              <a:tr h="267998">
                <a:tc>
                  <a:txBody>
                    <a:bodyPr/>
                    <a:lstStyle/>
                    <a:p>
                      <a:pPr algn="ctr" fontAlgn="t"/>
                      <a:r>
                        <a:rPr lang="en-US" sz="1500" b="1" i="0" u="none" strike="noStrike" err="1">
                          <a:solidFill>
                            <a:srgbClr val="000000"/>
                          </a:solidFill>
                          <a:effectLst/>
                          <a:latin typeface="新細明體" panose="02020500000000000000" pitchFamily="18" charset="-120"/>
                          <a:ea typeface="新細明體" panose="02020500000000000000" pitchFamily="18" charset="-120"/>
                        </a:rPr>
                        <a:t>Treatmentv</a:t>
                      </a:r>
                      <a:endParaRPr lang="en-US" sz="1500" b="1" i="0" u="none" strike="noStrike">
                        <a:solidFill>
                          <a:srgbClr val="000000"/>
                        </a:solidFill>
                        <a:effectLst/>
                        <a:latin typeface="新細明體" panose="02020500000000000000" pitchFamily="18" charset="-120"/>
                        <a:ea typeface="新細明體" panose="02020500000000000000" pitchFamily="18" charset="-120"/>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Estimate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Std. Error</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t-value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p-value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Significance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62437315"/>
                  </a:ext>
                </a:extLst>
              </a:tr>
              <a:tr h="654224">
                <a:tc>
                  <a:txBody>
                    <a:bodyPr/>
                    <a:lstStyle/>
                    <a:p>
                      <a:pPr algn="ctr" fontAlgn="b"/>
                      <a:r>
                        <a:rPr lang="en-US" sz="2000" b="0" i="0" u="none" strike="noStrike">
                          <a:solidFill>
                            <a:srgbClr val="000000"/>
                          </a:solidFill>
                          <a:effectLst/>
                          <a:latin typeface="新細明體" panose="02020500000000000000" pitchFamily="18" charset="-120"/>
                          <a:ea typeface="新細明體" panose="02020500000000000000" pitchFamily="18" charset="-120"/>
                        </a:rPr>
                        <a:t>liberal</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0.3198</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0.1067</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2.997</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0.00273 </a:t>
                      </a:r>
                      <a:endPar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2000" b="0" i="0" u="none" strike="noStrike" kern="1200">
                          <a:solidFill>
                            <a:srgbClr val="000000"/>
                          </a:solidFill>
                          <a:effectLst/>
                          <a:latin typeface="新細明體" panose="02020500000000000000" pitchFamily="18" charset="-120"/>
                          <a:ea typeface="+mn-ea"/>
                          <a:cs typeface="+mn-cs"/>
                        </a:rPr>
                        <a:t>** (Very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8848472"/>
                  </a:ext>
                </a:extLst>
              </a:tr>
              <a:tr h="654224">
                <a:tc>
                  <a:txBody>
                    <a:bodyPr/>
                    <a:lstStyle/>
                    <a:p>
                      <a:pPr marL="0" algn="ctr" defTabSz="914400" rtl="0" eaLnBrk="1" fontAlgn="b" latinLnBrk="0" hangingPunct="1"/>
                      <a:r>
                        <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rPr>
                        <a:t>conservative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-0.22423</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0.08289</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-2.705</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0.00682</a:t>
                      </a:r>
                      <a:endPar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2000" b="0" i="0" u="none" strike="noStrike" kern="1200">
                          <a:solidFill>
                            <a:srgbClr val="000000"/>
                          </a:solidFill>
                          <a:effectLst/>
                          <a:latin typeface="新細明體" panose="02020500000000000000" pitchFamily="18" charset="-120"/>
                          <a:ea typeface="+mn-ea"/>
                          <a:cs typeface="+mn-cs"/>
                        </a:rPr>
                        <a:t>** (Very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5700982"/>
                  </a:ext>
                </a:extLst>
              </a:tr>
            </a:tbl>
          </a:graphicData>
        </a:graphic>
      </p:graphicFrame>
      <p:sp>
        <p:nvSpPr>
          <p:cNvPr id="2" name="文字方塊 1">
            <a:extLst>
              <a:ext uri="{FF2B5EF4-FFF2-40B4-BE49-F238E27FC236}">
                <a16:creationId xmlns:a16="http://schemas.microsoft.com/office/drawing/2014/main" id="{710836B2-8A47-A85E-852A-5B57D7C2C459}"/>
              </a:ext>
            </a:extLst>
          </p:cNvPr>
          <p:cNvSpPr txBox="1"/>
          <p:nvPr/>
        </p:nvSpPr>
        <p:spPr>
          <a:xfrm>
            <a:off x="11022903" y="5099030"/>
            <a:ext cx="460332" cy="584775"/>
          </a:xfrm>
          <a:prstGeom prst="rect">
            <a:avLst/>
          </a:prstGeom>
          <a:noFill/>
        </p:spPr>
        <p:txBody>
          <a:bodyPr wrap="square">
            <a:spAutoFit/>
          </a:bodyPr>
          <a:lstStyle/>
          <a:p>
            <a:r>
              <a:rPr lang="zh-TW" altLang="en-US" sz="3200"/>
              <a:t>✅</a:t>
            </a:r>
          </a:p>
        </p:txBody>
      </p:sp>
      <p:sp>
        <p:nvSpPr>
          <p:cNvPr id="5" name="文字方塊 4">
            <a:extLst>
              <a:ext uri="{FF2B5EF4-FFF2-40B4-BE49-F238E27FC236}">
                <a16:creationId xmlns:a16="http://schemas.microsoft.com/office/drawing/2014/main" id="{79008473-F6F1-711B-93FB-711A45554B4F}"/>
              </a:ext>
            </a:extLst>
          </p:cNvPr>
          <p:cNvSpPr txBox="1"/>
          <p:nvPr/>
        </p:nvSpPr>
        <p:spPr>
          <a:xfrm>
            <a:off x="11022903" y="5871387"/>
            <a:ext cx="460332" cy="584775"/>
          </a:xfrm>
          <a:prstGeom prst="rect">
            <a:avLst/>
          </a:prstGeom>
          <a:noFill/>
        </p:spPr>
        <p:txBody>
          <a:bodyPr wrap="square">
            <a:spAutoFit/>
          </a:bodyPr>
          <a:lstStyle/>
          <a:p>
            <a:r>
              <a:rPr lang="zh-TW" altLang="en-US" sz="3200"/>
              <a:t>✅</a:t>
            </a:r>
          </a:p>
        </p:txBody>
      </p:sp>
      <p:sp>
        <p:nvSpPr>
          <p:cNvPr id="16" name="文字方塊 15">
            <a:extLst>
              <a:ext uri="{FF2B5EF4-FFF2-40B4-BE49-F238E27FC236}">
                <a16:creationId xmlns:a16="http://schemas.microsoft.com/office/drawing/2014/main" id="{51545802-8D8A-2A79-470A-016615A81F0B}"/>
              </a:ext>
            </a:extLst>
          </p:cNvPr>
          <p:cNvSpPr txBox="1"/>
          <p:nvPr/>
        </p:nvSpPr>
        <p:spPr>
          <a:xfrm>
            <a:off x="11022903" y="2905780"/>
            <a:ext cx="410228" cy="523220"/>
          </a:xfrm>
          <a:prstGeom prst="rect">
            <a:avLst/>
          </a:prstGeom>
          <a:noFill/>
        </p:spPr>
        <p:txBody>
          <a:bodyPr wrap="square">
            <a:spAutoFit/>
          </a:bodyPr>
          <a:lstStyle/>
          <a:p>
            <a:r>
              <a:rPr lang="zh-TW" altLang="en-US" sz="2800"/>
              <a:t>❌</a:t>
            </a:r>
          </a:p>
        </p:txBody>
      </p:sp>
      <p:sp>
        <p:nvSpPr>
          <p:cNvPr id="17" name="文字方塊 16">
            <a:extLst>
              <a:ext uri="{FF2B5EF4-FFF2-40B4-BE49-F238E27FC236}">
                <a16:creationId xmlns:a16="http://schemas.microsoft.com/office/drawing/2014/main" id="{47634926-63D7-1990-76B7-93AC855C2378}"/>
              </a:ext>
            </a:extLst>
          </p:cNvPr>
          <p:cNvSpPr txBox="1"/>
          <p:nvPr/>
        </p:nvSpPr>
        <p:spPr>
          <a:xfrm>
            <a:off x="11022903" y="3657191"/>
            <a:ext cx="410228" cy="523220"/>
          </a:xfrm>
          <a:prstGeom prst="rect">
            <a:avLst/>
          </a:prstGeom>
          <a:noFill/>
        </p:spPr>
        <p:txBody>
          <a:bodyPr wrap="square">
            <a:spAutoFit/>
          </a:bodyPr>
          <a:lstStyle/>
          <a:p>
            <a:r>
              <a:rPr lang="zh-TW" altLang="en-US" sz="2800"/>
              <a:t>❌</a:t>
            </a:r>
          </a:p>
        </p:txBody>
      </p:sp>
      <p:sp>
        <p:nvSpPr>
          <p:cNvPr id="18" name="文字方塊 17">
            <a:extLst>
              <a:ext uri="{FF2B5EF4-FFF2-40B4-BE49-F238E27FC236}">
                <a16:creationId xmlns:a16="http://schemas.microsoft.com/office/drawing/2014/main" id="{78714B23-1989-F2A8-409A-4A56F6FA8C9B}"/>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TW" sz="2800">
                <a:solidFill>
                  <a:srgbClr val="FFFFFF"/>
                </a:solidFill>
                <a:latin typeface="+mj-lt"/>
                <a:ea typeface="+mj-ea"/>
                <a:cs typeface="+mj-cs"/>
              </a:rPr>
              <a:t>Consider Subgroups</a:t>
            </a:r>
          </a:p>
        </p:txBody>
      </p:sp>
    </p:spTree>
    <p:extLst>
      <p:ext uri="{BB962C8B-B14F-4D97-AF65-F5344CB8AC3E}">
        <p14:creationId xmlns:p14="http://schemas.microsoft.com/office/powerpoint/2010/main" val="67833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6" grpId="0"/>
      <p:bldP spid="1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E1305-34F0-C864-83F0-0367686926B1}"/>
            </a:ext>
          </a:extLst>
        </p:cNvPr>
        <p:cNvGrpSpPr/>
        <p:nvPr/>
      </p:nvGrpSpPr>
      <p:grpSpPr>
        <a:xfrm>
          <a:off x="0" y="0"/>
          <a:ext cx="0" cy="0"/>
          <a:chOff x="0" y="0"/>
          <a:chExt cx="0" cy="0"/>
        </a:xfrm>
      </p:grpSpPr>
      <p:sp>
        <p:nvSpPr>
          <p:cNvPr id="10" name="文字方塊 9">
            <a:extLst>
              <a:ext uri="{FF2B5EF4-FFF2-40B4-BE49-F238E27FC236}">
                <a16:creationId xmlns:a16="http://schemas.microsoft.com/office/drawing/2014/main" id="{B5B3B5AA-D9DB-F06E-C629-3D9C8B755022}"/>
              </a:ext>
            </a:extLst>
          </p:cNvPr>
          <p:cNvSpPr txBox="1"/>
          <p:nvPr/>
        </p:nvSpPr>
        <p:spPr>
          <a:xfrm>
            <a:off x="8571507" y="387224"/>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 for Conservative</a:t>
            </a:r>
          </a:p>
        </p:txBody>
      </p:sp>
      <p:sp useBgFill="1">
        <p:nvSpPr>
          <p:cNvPr id="11" name="Rectangle 13">
            <a:extLst>
              <a:ext uri="{FF2B5EF4-FFF2-40B4-BE49-F238E27FC236}">
                <a16:creationId xmlns:a16="http://schemas.microsoft.com/office/drawing/2014/main" id="{41FAF372-44F5-EB4E-ED45-C5383DCF76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5">
            <a:extLst>
              <a:ext uri="{FF2B5EF4-FFF2-40B4-BE49-F238E27FC236}">
                <a16:creationId xmlns:a16="http://schemas.microsoft.com/office/drawing/2014/main" id="{2CD0952A-6C8F-7146-673F-6F2ED197A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EEF668F3-DE58-889D-DA42-36E13ADDB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9">
            <a:extLst>
              <a:ext uri="{FF2B5EF4-FFF2-40B4-BE49-F238E27FC236}">
                <a16:creationId xmlns:a16="http://schemas.microsoft.com/office/drawing/2014/main" id="{0B239AD7-89DE-5386-1782-C7C86FA9D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1">
            <a:extLst>
              <a:ext uri="{FF2B5EF4-FFF2-40B4-BE49-F238E27FC236}">
                <a16:creationId xmlns:a16="http://schemas.microsoft.com/office/drawing/2014/main" id="{CB0AA1FE-0785-B663-CBA5-CD3AE746A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字方塊 3">
            <a:extLst>
              <a:ext uri="{FF2B5EF4-FFF2-40B4-BE49-F238E27FC236}">
                <a16:creationId xmlns:a16="http://schemas.microsoft.com/office/drawing/2014/main" id="{3D77EDA5-62EE-0199-F27B-9CC5CC3CE6DB}"/>
              </a:ext>
            </a:extLst>
          </p:cNvPr>
          <p:cNvSpPr txBox="1"/>
          <p:nvPr/>
        </p:nvSpPr>
        <p:spPr>
          <a:xfrm>
            <a:off x="1704638" y="4219948"/>
            <a:ext cx="8849813" cy="461665"/>
          </a:xfrm>
          <a:prstGeom prst="rect">
            <a:avLst/>
          </a:prstGeom>
          <a:noFill/>
        </p:spPr>
        <p:txBody>
          <a:bodyPr wrap="square">
            <a:spAutoFit/>
          </a:bodyPr>
          <a:lstStyle/>
          <a:p>
            <a:pPr marL="342900" indent="-342900">
              <a:buFont typeface="Arial" panose="020B0604020202020204" pitchFamily="34" charset="0"/>
              <a:buChar char="•"/>
            </a:pPr>
            <a:r>
              <a:rPr lang="en-US" altLang="zh-TW" sz="2400" b="1"/>
              <a:t>E</a:t>
            </a:r>
            <a:r>
              <a:rPr lang="zh-TW" altLang="en-US" sz="2400" b="1"/>
              <a:t>du</a:t>
            </a:r>
            <a:r>
              <a:rPr lang="zh-TW" altLang="en-US" sz="2400"/>
              <a:t>---- University</a:t>
            </a:r>
            <a:endParaRPr lang="en-US" altLang="zh-TW" sz="2400"/>
          </a:p>
        </p:txBody>
      </p:sp>
      <p:sp>
        <p:nvSpPr>
          <p:cNvPr id="5" name="文字方塊 4">
            <a:extLst>
              <a:ext uri="{FF2B5EF4-FFF2-40B4-BE49-F238E27FC236}">
                <a16:creationId xmlns:a16="http://schemas.microsoft.com/office/drawing/2014/main" id="{061CA125-1FEC-28CA-1930-5DDF39899AFE}"/>
              </a:ext>
            </a:extLst>
          </p:cNvPr>
          <p:cNvSpPr txBox="1"/>
          <p:nvPr/>
        </p:nvSpPr>
        <p:spPr>
          <a:xfrm>
            <a:off x="8711381" y="401838"/>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a:t>
            </a:r>
            <a:r>
              <a:rPr lang="zh-TW" altLang="en-US" sz="2000">
                <a:solidFill>
                  <a:srgbClr val="FFFFFF"/>
                </a:solidFill>
              </a:rPr>
              <a:t> </a:t>
            </a:r>
            <a:r>
              <a:rPr lang="en-US" altLang="zh-TW" sz="2000">
                <a:solidFill>
                  <a:srgbClr val="FFFFFF"/>
                </a:solidFill>
              </a:rPr>
              <a:t>(LASSO) for </a:t>
            </a:r>
          </a:p>
          <a:p>
            <a:pPr>
              <a:lnSpc>
                <a:spcPct val="90000"/>
              </a:lnSpc>
              <a:spcBef>
                <a:spcPts val="1000"/>
              </a:spcBef>
            </a:pPr>
            <a:r>
              <a:rPr lang="en-US" altLang="zh-TW" sz="2000">
                <a:solidFill>
                  <a:srgbClr val="FFFFFF"/>
                </a:solidFill>
              </a:rPr>
              <a:t>Liberal</a:t>
            </a:r>
            <a:r>
              <a:rPr lang="zh-TW" altLang="en-US" sz="2000">
                <a:solidFill>
                  <a:srgbClr val="FFFFFF"/>
                </a:solidFill>
              </a:rPr>
              <a:t> </a:t>
            </a:r>
            <a:r>
              <a:rPr lang="en-US" altLang="zh-TW" sz="2000">
                <a:solidFill>
                  <a:srgbClr val="FFFFFF"/>
                </a:solidFill>
              </a:rPr>
              <a:t>or Conservative</a:t>
            </a:r>
          </a:p>
        </p:txBody>
      </p:sp>
      <p:graphicFrame>
        <p:nvGraphicFramePr>
          <p:cNvPr id="6" name="表格 5">
            <a:extLst>
              <a:ext uri="{FF2B5EF4-FFF2-40B4-BE49-F238E27FC236}">
                <a16:creationId xmlns:a16="http://schemas.microsoft.com/office/drawing/2014/main" id="{3D2F0926-9E83-C5A1-C6A9-5F3AB97BAC03}"/>
              </a:ext>
            </a:extLst>
          </p:cNvPr>
          <p:cNvGraphicFramePr>
            <a:graphicFrameLocks noGrp="1"/>
          </p:cNvGraphicFramePr>
          <p:nvPr>
            <p:extLst>
              <p:ext uri="{D42A27DB-BD31-4B8C-83A1-F6EECF244321}">
                <p14:modId xmlns:p14="http://schemas.microsoft.com/office/powerpoint/2010/main" val="594700087"/>
              </p:ext>
            </p:extLst>
          </p:nvPr>
        </p:nvGraphicFramePr>
        <p:xfrm>
          <a:off x="1417530" y="4940920"/>
          <a:ext cx="9356940" cy="1576446"/>
        </p:xfrm>
        <a:graphic>
          <a:graphicData uri="http://schemas.openxmlformats.org/drawingml/2006/table">
            <a:tbl>
              <a:tblPr firstRow="1" bandRow="1"/>
              <a:tblGrid>
                <a:gridCol w="1591928">
                  <a:extLst>
                    <a:ext uri="{9D8B030D-6E8A-4147-A177-3AD203B41FA5}">
                      <a16:colId xmlns:a16="http://schemas.microsoft.com/office/drawing/2014/main" val="2923775872"/>
                    </a:ext>
                  </a:extLst>
                </a:gridCol>
                <a:gridCol w="1459565">
                  <a:extLst>
                    <a:ext uri="{9D8B030D-6E8A-4147-A177-3AD203B41FA5}">
                      <a16:colId xmlns:a16="http://schemas.microsoft.com/office/drawing/2014/main" val="1904857616"/>
                    </a:ext>
                  </a:extLst>
                </a:gridCol>
                <a:gridCol w="1634209">
                  <a:extLst>
                    <a:ext uri="{9D8B030D-6E8A-4147-A177-3AD203B41FA5}">
                      <a16:colId xmlns:a16="http://schemas.microsoft.com/office/drawing/2014/main" val="10254321"/>
                    </a:ext>
                  </a:extLst>
                </a:gridCol>
                <a:gridCol w="1534191">
                  <a:extLst>
                    <a:ext uri="{9D8B030D-6E8A-4147-A177-3AD203B41FA5}">
                      <a16:colId xmlns:a16="http://schemas.microsoft.com/office/drawing/2014/main" val="206516369"/>
                    </a:ext>
                  </a:extLst>
                </a:gridCol>
                <a:gridCol w="1247033">
                  <a:extLst>
                    <a:ext uri="{9D8B030D-6E8A-4147-A177-3AD203B41FA5}">
                      <a16:colId xmlns:a16="http://schemas.microsoft.com/office/drawing/2014/main" val="1187759848"/>
                    </a:ext>
                  </a:extLst>
                </a:gridCol>
                <a:gridCol w="1890014">
                  <a:extLst>
                    <a:ext uri="{9D8B030D-6E8A-4147-A177-3AD203B41FA5}">
                      <a16:colId xmlns:a16="http://schemas.microsoft.com/office/drawing/2014/main" val="403418359"/>
                    </a:ext>
                  </a:extLst>
                </a:gridCol>
              </a:tblGrid>
              <a:tr h="267998">
                <a:tc>
                  <a:txBody>
                    <a:bodyPr/>
                    <a:lstStyle/>
                    <a:p>
                      <a:pPr algn="ctr" fontAlgn="t"/>
                      <a:r>
                        <a:rPr lang="en-US" sz="1500" b="1" i="0" u="none" strike="noStrike" err="1">
                          <a:solidFill>
                            <a:srgbClr val="000000"/>
                          </a:solidFill>
                          <a:effectLst/>
                          <a:latin typeface="新細明體" panose="02020500000000000000" pitchFamily="18" charset="-120"/>
                          <a:ea typeface="新細明體" panose="02020500000000000000" pitchFamily="18" charset="-120"/>
                        </a:rPr>
                        <a:t>Treatmentv</a:t>
                      </a:r>
                      <a:endParaRPr lang="en-US" sz="1500" b="1" i="0" u="none" strike="noStrike">
                        <a:solidFill>
                          <a:srgbClr val="000000"/>
                        </a:solidFill>
                        <a:effectLst/>
                        <a:latin typeface="新細明體" panose="02020500000000000000" pitchFamily="18" charset="-120"/>
                        <a:ea typeface="新細明體" panose="02020500000000000000" pitchFamily="18" charset="-120"/>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Estimate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Std. Error</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t-value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p-value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Significance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62437315"/>
                  </a:ext>
                </a:extLst>
              </a:tr>
              <a:tr h="654224">
                <a:tc>
                  <a:txBody>
                    <a:bodyPr/>
                    <a:lstStyle/>
                    <a:p>
                      <a:pPr algn="ctr" fontAlgn="b"/>
                      <a:r>
                        <a:rPr lang="en-US" sz="2000" b="0" i="0" u="none" strike="noStrike">
                          <a:solidFill>
                            <a:srgbClr val="000000"/>
                          </a:solidFill>
                          <a:effectLst/>
                          <a:latin typeface="新細明體" panose="02020500000000000000" pitchFamily="18" charset="-120"/>
                          <a:ea typeface="新細明體" panose="02020500000000000000" pitchFamily="18" charset="-120"/>
                        </a:rPr>
                        <a:t>liberal</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0.19448</a:t>
                      </a:r>
                      <a:r>
                        <a:rPr lang="en-US" altLang="zh-TW" sz="2000" kern="1200">
                          <a:solidFill>
                            <a:schemeClr val="tx1"/>
                          </a:solidFill>
                          <a:effectLst/>
                          <a:latin typeface="+mn-lt"/>
                          <a:ea typeface="+mn-ea"/>
                          <a:cs typeface="+mn-cs"/>
                        </a:rPr>
                        <a:t> </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0.03299</a:t>
                      </a:r>
                      <a:endParaRPr lang="en-US" altLang="zh-TW"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5.895</a:t>
                      </a:r>
                      <a:endParaRPr lang="en-US" altLang="zh-TW"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3.74e-09</a:t>
                      </a:r>
                      <a:endParaRPr lang="en-US"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2000" b="0" i="0" u="none" strike="noStrike">
                          <a:solidFill>
                            <a:srgbClr val="000000"/>
                          </a:solidFill>
                          <a:effectLst/>
                          <a:latin typeface="新細明體" panose="02020500000000000000" pitchFamily="18" charset="-120"/>
                          <a:ea typeface="+mn-ea"/>
                        </a:rPr>
                        <a:t>*** (highly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8848472"/>
                  </a:ext>
                </a:extLst>
              </a:tr>
              <a:tr h="654224">
                <a:tc>
                  <a:txBody>
                    <a:bodyPr/>
                    <a:lstStyle/>
                    <a:p>
                      <a:pPr marL="0" algn="ctr" defTabSz="914400" rtl="0" eaLnBrk="1" fontAlgn="b" latinLnBrk="0" hangingPunct="1"/>
                      <a:r>
                        <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rPr>
                        <a:t>conservative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-0.14832</a:t>
                      </a:r>
                      <a:endParaRPr lang="en-US" altLang="zh-TW"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0.03792</a:t>
                      </a:r>
                      <a:endParaRPr lang="en-US" altLang="zh-TW"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-3.911</a:t>
                      </a:r>
                      <a:endParaRPr lang="en-US" altLang="zh-TW"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9.18e-05</a:t>
                      </a:r>
                      <a:endParaRPr lang="en-US"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2000" b="0" i="0" u="none" strike="noStrike">
                          <a:solidFill>
                            <a:srgbClr val="000000"/>
                          </a:solidFill>
                          <a:effectLst/>
                          <a:latin typeface="新細明體" panose="02020500000000000000" pitchFamily="18" charset="-120"/>
                          <a:ea typeface="+mn-ea"/>
                        </a:rPr>
                        <a:t>*** (highly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5700982"/>
                  </a:ext>
                </a:extLst>
              </a:tr>
            </a:tbl>
          </a:graphicData>
        </a:graphic>
      </p:graphicFrame>
      <p:sp>
        <p:nvSpPr>
          <p:cNvPr id="2" name="文字方塊 1">
            <a:extLst>
              <a:ext uri="{FF2B5EF4-FFF2-40B4-BE49-F238E27FC236}">
                <a16:creationId xmlns:a16="http://schemas.microsoft.com/office/drawing/2014/main" id="{FAEB6C1B-B373-D0EB-A648-06A9ECD196C5}"/>
              </a:ext>
            </a:extLst>
          </p:cNvPr>
          <p:cNvSpPr txBox="1"/>
          <p:nvPr/>
        </p:nvSpPr>
        <p:spPr>
          <a:xfrm>
            <a:off x="1671093" y="1803515"/>
            <a:ext cx="8849813" cy="461665"/>
          </a:xfrm>
          <a:prstGeom prst="rect">
            <a:avLst/>
          </a:prstGeom>
          <a:noFill/>
        </p:spPr>
        <p:txBody>
          <a:bodyPr wrap="square">
            <a:spAutoFit/>
          </a:bodyPr>
          <a:lstStyle/>
          <a:p>
            <a:pPr marL="342900" indent="-342900">
              <a:buFont typeface="Arial" panose="020B0604020202020204" pitchFamily="34" charset="0"/>
              <a:buChar char="•"/>
            </a:pPr>
            <a:r>
              <a:rPr lang="en-US" altLang="zh-TW" sz="2400" b="1"/>
              <a:t>E</a:t>
            </a:r>
            <a:r>
              <a:rPr lang="zh-TW" altLang="en-US" sz="2400" b="1"/>
              <a:t>du</a:t>
            </a:r>
            <a:r>
              <a:rPr lang="zh-TW" altLang="en-US" sz="2400"/>
              <a:t>---- College_Technical </a:t>
            </a:r>
            <a:endParaRPr lang="en-US" altLang="zh-TW" sz="2400"/>
          </a:p>
        </p:txBody>
      </p:sp>
      <p:graphicFrame>
        <p:nvGraphicFramePr>
          <p:cNvPr id="7" name="表格 6">
            <a:extLst>
              <a:ext uri="{FF2B5EF4-FFF2-40B4-BE49-F238E27FC236}">
                <a16:creationId xmlns:a16="http://schemas.microsoft.com/office/drawing/2014/main" id="{488937BF-EEE8-BA97-D117-56AE788DB0F5}"/>
              </a:ext>
            </a:extLst>
          </p:cNvPr>
          <p:cNvGraphicFramePr>
            <a:graphicFrameLocks noGrp="1"/>
          </p:cNvGraphicFramePr>
          <p:nvPr>
            <p:extLst>
              <p:ext uri="{D42A27DB-BD31-4B8C-83A1-F6EECF244321}">
                <p14:modId xmlns:p14="http://schemas.microsoft.com/office/powerpoint/2010/main" val="1785933310"/>
              </p:ext>
            </p:extLst>
          </p:nvPr>
        </p:nvGraphicFramePr>
        <p:xfrm>
          <a:off x="1383985" y="2360088"/>
          <a:ext cx="9356940" cy="1576446"/>
        </p:xfrm>
        <a:graphic>
          <a:graphicData uri="http://schemas.openxmlformats.org/drawingml/2006/table">
            <a:tbl>
              <a:tblPr firstRow="1" bandRow="1"/>
              <a:tblGrid>
                <a:gridCol w="1591928">
                  <a:extLst>
                    <a:ext uri="{9D8B030D-6E8A-4147-A177-3AD203B41FA5}">
                      <a16:colId xmlns:a16="http://schemas.microsoft.com/office/drawing/2014/main" val="2923775872"/>
                    </a:ext>
                  </a:extLst>
                </a:gridCol>
                <a:gridCol w="1459565">
                  <a:extLst>
                    <a:ext uri="{9D8B030D-6E8A-4147-A177-3AD203B41FA5}">
                      <a16:colId xmlns:a16="http://schemas.microsoft.com/office/drawing/2014/main" val="1904857616"/>
                    </a:ext>
                  </a:extLst>
                </a:gridCol>
                <a:gridCol w="1634209">
                  <a:extLst>
                    <a:ext uri="{9D8B030D-6E8A-4147-A177-3AD203B41FA5}">
                      <a16:colId xmlns:a16="http://schemas.microsoft.com/office/drawing/2014/main" val="10254321"/>
                    </a:ext>
                  </a:extLst>
                </a:gridCol>
                <a:gridCol w="1534191">
                  <a:extLst>
                    <a:ext uri="{9D8B030D-6E8A-4147-A177-3AD203B41FA5}">
                      <a16:colId xmlns:a16="http://schemas.microsoft.com/office/drawing/2014/main" val="206516369"/>
                    </a:ext>
                  </a:extLst>
                </a:gridCol>
                <a:gridCol w="1247033">
                  <a:extLst>
                    <a:ext uri="{9D8B030D-6E8A-4147-A177-3AD203B41FA5}">
                      <a16:colId xmlns:a16="http://schemas.microsoft.com/office/drawing/2014/main" val="1187759848"/>
                    </a:ext>
                  </a:extLst>
                </a:gridCol>
                <a:gridCol w="1890014">
                  <a:extLst>
                    <a:ext uri="{9D8B030D-6E8A-4147-A177-3AD203B41FA5}">
                      <a16:colId xmlns:a16="http://schemas.microsoft.com/office/drawing/2014/main" val="403418359"/>
                    </a:ext>
                  </a:extLst>
                </a:gridCol>
              </a:tblGrid>
              <a:tr h="267998">
                <a:tc>
                  <a:txBody>
                    <a:bodyPr/>
                    <a:lstStyle/>
                    <a:p>
                      <a:pPr algn="ctr" fontAlgn="t"/>
                      <a:r>
                        <a:rPr lang="en-US" sz="1500" b="1" i="0" u="none" strike="noStrike" err="1">
                          <a:solidFill>
                            <a:srgbClr val="000000"/>
                          </a:solidFill>
                          <a:effectLst/>
                          <a:latin typeface="新細明體" panose="02020500000000000000" pitchFamily="18" charset="-120"/>
                          <a:ea typeface="新細明體" panose="02020500000000000000" pitchFamily="18" charset="-120"/>
                        </a:rPr>
                        <a:t>Treatmentv</a:t>
                      </a:r>
                      <a:endParaRPr lang="en-US" sz="1500" b="1" i="0" u="none" strike="noStrike">
                        <a:solidFill>
                          <a:srgbClr val="000000"/>
                        </a:solidFill>
                        <a:effectLst/>
                        <a:latin typeface="新細明體" panose="02020500000000000000" pitchFamily="18" charset="-120"/>
                        <a:ea typeface="新細明體" panose="02020500000000000000" pitchFamily="18" charset="-120"/>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Estimate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Std. Error</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t-value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p-value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Significance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62437315"/>
                  </a:ext>
                </a:extLst>
              </a:tr>
              <a:tr h="654224">
                <a:tc>
                  <a:txBody>
                    <a:bodyPr/>
                    <a:lstStyle/>
                    <a:p>
                      <a:pPr algn="ctr" fontAlgn="b"/>
                      <a:r>
                        <a:rPr lang="en-US" sz="2000" b="0" i="0" u="none" strike="noStrike">
                          <a:solidFill>
                            <a:srgbClr val="000000"/>
                          </a:solidFill>
                          <a:effectLst/>
                          <a:latin typeface="新細明體" panose="02020500000000000000" pitchFamily="18" charset="-120"/>
                          <a:ea typeface="新細明體" panose="02020500000000000000" pitchFamily="18" charset="-120"/>
                        </a:rPr>
                        <a:t>liberal</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0.22293</a:t>
                      </a:r>
                      <a:endParaRPr lang="en-US" altLang="zh-TW"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0.05901</a:t>
                      </a:r>
                      <a:endParaRPr lang="en-US" altLang="zh-TW"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3.778</a:t>
                      </a:r>
                      <a:endParaRPr lang="en-US" altLang="zh-TW"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0.000158</a:t>
                      </a:r>
                      <a:endParaRPr lang="en-US"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2000" b="0" i="0" u="none" strike="noStrike">
                          <a:solidFill>
                            <a:srgbClr val="000000"/>
                          </a:solidFill>
                          <a:effectLst/>
                          <a:latin typeface="新細明體" panose="02020500000000000000" pitchFamily="18" charset="-120"/>
                          <a:ea typeface="+mn-ea"/>
                        </a:rPr>
                        <a:t>*** (highly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8848472"/>
                  </a:ext>
                </a:extLst>
              </a:tr>
              <a:tr h="654224">
                <a:tc>
                  <a:txBody>
                    <a:bodyPr/>
                    <a:lstStyle/>
                    <a:p>
                      <a:pPr marL="0" algn="ctr" defTabSz="914400" rtl="0" eaLnBrk="1" fontAlgn="b" latinLnBrk="0" hangingPunct="1"/>
                      <a:r>
                        <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rPr>
                        <a:t>conservative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-0.15635</a:t>
                      </a:r>
                      <a:endParaRPr lang="en-US" altLang="zh-TW"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0.05404</a:t>
                      </a:r>
                      <a:endParaRPr lang="en-US" altLang="zh-TW"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-2.893</a:t>
                      </a:r>
                      <a:endParaRPr lang="en-US" altLang="zh-TW"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0.00381</a:t>
                      </a:r>
                      <a:endParaRPr lang="en-US"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2000" b="0" i="0" u="none" strike="noStrike" kern="1200">
                          <a:solidFill>
                            <a:srgbClr val="000000"/>
                          </a:solidFill>
                          <a:effectLst/>
                          <a:latin typeface="新細明體" panose="02020500000000000000" pitchFamily="18" charset="-120"/>
                          <a:ea typeface="+mn-ea"/>
                          <a:cs typeface="+mn-cs"/>
                        </a:rPr>
                        <a:t>** (Very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5700982"/>
                  </a:ext>
                </a:extLst>
              </a:tr>
            </a:tbl>
          </a:graphicData>
        </a:graphic>
      </p:graphicFrame>
      <p:sp>
        <p:nvSpPr>
          <p:cNvPr id="8" name="文字方塊 7">
            <a:extLst>
              <a:ext uri="{FF2B5EF4-FFF2-40B4-BE49-F238E27FC236}">
                <a16:creationId xmlns:a16="http://schemas.microsoft.com/office/drawing/2014/main" id="{196CEBF7-806F-4A97-49A9-853B38CD4819}"/>
              </a:ext>
            </a:extLst>
          </p:cNvPr>
          <p:cNvSpPr txBox="1"/>
          <p:nvPr/>
        </p:nvSpPr>
        <p:spPr>
          <a:xfrm>
            <a:off x="11022903" y="5099030"/>
            <a:ext cx="460332" cy="584775"/>
          </a:xfrm>
          <a:prstGeom prst="rect">
            <a:avLst/>
          </a:prstGeom>
          <a:noFill/>
        </p:spPr>
        <p:txBody>
          <a:bodyPr wrap="square">
            <a:spAutoFit/>
          </a:bodyPr>
          <a:lstStyle/>
          <a:p>
            <a:r>
              <a:rPr lang="zh-TW" altLang="en-US" sz="3200"/>
              <a:t>✅</a:t>
            </a:r>
          </a:p>
        </p:txBody>
      </p:sp>
      <p:sp>
        <p:nvSpPr>
          <p:cNvPr id="9" name="文字方塊 8">
            <a:extLst>
              <a:ext uri="{FF2B5EF4-FFF2-40B4-BE49-F238E27FC236}">
                <a16:creationId xmlns:a16="http://schemas.microsoft.com/office/drawing/2014/main" id="{79E188B7-7D9A-1FAA-1F92-E992EDDFD982}"/>
              </a:ext>
            </a:extLst>
          </p:cNvPr>
          <p:cNvSpPr txBox="1"/>
          <p:nvPr/>
        </p:nvSpPr>
        <p:spPr>
          <a:xfrm>
            <a:off x="11022903" y="5871387"/>
            <a:ext cx="460332" cy="584775"/>
          </a:xfrm>
          <a:prstGeom prst="rect">
            <a:avLst/>
          </a:prstGeom>
          <a:noFill/>
        </p:spPr>
        <p:txBody>
          <a:bodyPr wrap="square">
            <a:spAutoFit/>
          </a:bodyPr>
          <a:lstStyle/>
          <a:p>
            <a:r>
              <a:rPr lang="zh-TW" altLang="en-US" sz="3200"/>
              <a:t>✅</a:t>
            </a:r>
          </a:p>
        </p:txBody>
      </p:sp>
      <p:sp>
        <p:nvSpPr>
          <p:cNvPr id="18" name="文字方塊 17">
            <a:extLst>
              <a:ext uri="{FF2B5EF4-FFF2-40B4-BE49-F238E27FC236}">
                <a16:creationId xmlns:a16="http://schemas.microsoft.com/office/drawing/2014/main" id="{6F34EA61-781F-E62B-DBEF-A15F03479CB8}"/>
              </a:ext>
            </a:extLst>
          </p:cNvPr>
          <p:cNvSpPr txBox="1"/>
          <p:nvPr/>
        </p:nvSpPr>
        <p:spPr>
          <a:xfrm>
            <a:off x="11022903" y="2670578"/>
            <a:ext cx="460332" cy="584775"/>
          </a:xfrm>
          <a:prstGeom prst="rect">
            <a:avLst/>
          </a:prstGeom>
          <a:noFill/>
        </p:spPr>
        <p:txBody>
          <a:bodyPr wrap="square">
            <a:spAutoFit/>
          </a:bodyPr>
          <a:lstStyle/>
          <a:p>
            <a:r>
              <a:rPr lang="zh-TW" altLang="en-US" sz="3200"/>
              <a:t>✅</a:t>
            </a:r>
          </a:p>
        </p:txBody>
      </p:sp>
      <p:sp>
        <p:nvSpPr>
          <p:cNvPr id="19" name="文字方塊 18">
            <a:extLst>
              <a:ext uri="{FF2B5EF4-FFF2-40B4-BE49-F238E27FC236}">
                <a16:creationId xmlns:a16="http://schemas.microsoft.com/office/drawing/2014/main" id="{74F046D1-F567-0287-C23C-E46DAFCB3FDB}"/>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TW" sz="2800">
                <a:solidFill>
                  <a:srgbClr val="FFFFFF"/>
                </a:solidFill>
                <a:latin typeface="+mj-lt"/>
                <a:ea typeface="+mj-ea"/>
                <a:cs typeface="+mj-cs"/>
              </a:rPr>
              <a:t>Consider Subgroups</a:t>
            </a:r>
          </a:p>
        </p:txBody>
      </p:sp>
      <p:sp>
        <p:nvSpPr>
          <p:cNvPr id="3" name="文字方塊 2">
            <a:extLst>
              <a:ext uri="{FF2B5EF4-FFF2-40B4-BE49-F238E27FC236}">
                <a16:creationId xmlns:a16="http://schemas.microsoft.com/office/drawing/2014/main" id="{DA14CAB9-25C2-1121-AF9A-73674EE80D16}"/>
              </a:ext>
            </a:extLst>
          </p:cNvPr>
          <p:cNvSpPr txBox="1"/>
          <p:nvPr/>
        </p:nvSpPr>
        <p:spPr>
          <a:xfrm>
            <a:off x="11022903" y="3429000"/>
            <a:ext cx="460332" cy="584775"/>
          </a:xfrm>
          <a:prstGeom prst="rect">
            <a:avLst/>
          </a:prstGeom>
          <a:noFill/>
        </p:spPr>
        <p:txBody>
          <a:bodyPr wrap="square">
            <a:spAutoFit/>
          </a:bodyPr>
          <a:lstStyle/>
          <a:p>
            <a:r>
              <a:rPr lang="zh-TW" altLang="en-US" sz="3200"/>
              <a:t>✅</a:t>
            </a:r>
          </a:p>
        </p:txBody>
      </p:sp>
    </p:spTree>
    <p:extLst>
      <p:ext uri="{BB962C8B-B14F-4D97-AF65-F5344CB8AC3E}">
        <p14:creationId xmlns:p14="http://schemas.microsoft.com/office/powerpoint/2010/main" val="131578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8" grpId="0"/>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A7323-AB9E-C7DF-452D-90C6FC9CAB78}"/>
            </a:ext>
          </a:extLst>
        </p:cNvPr>
        <p:cNvGrpSpPr/>
        <p:nvPr/>
      </p:nvGrpSpPr>
      <p:grpSpPr>
        <a:xfrm>
          <a:off x="0" y="0"/>
          <a:ext cx="0" cy="0"/>
          <a:chOff x="0" y="0"/>
          <a:chExt cx="0" cy="0"/>
        </a:xfrm>
      </p:grpSpPr>
      <p:sp>
        <p:nvSpPr>
          <p:cNvPr id="10" name="文字方塊 9">
            <a:extLst>
              <a:ext uri="{FF2B5EF4-FFF2-40B4-BE49-F238E27FC236}">
                <a16:creationId xmlns:a16="http://schemas.microsoft.com/office/drawing/2014/main" id="{87064DEE-91A2-5311-DC50-2F0842BB4C7F}"/>
              </a:ext>
            </a:extLst>
          </p:cNvPr>
          <p:cNvSpPr txBox="1"/>
          <p:nvPr/>
        </p:nvSpPr>
        <p:spPr>
          <a:xfrm>
            <a:off x="8571507" y="387224"/>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 for Conservative</a:t>
            </a:r>
          </a:p>
        </p:txBody>
      </p:sp>
      <p:sp useBgFill="1">
        <p:nvSpPr>
          <p:cNvPr id="11" name="Rectangle 13">
            <a:extLst>
              <a:ext uri="{FF2B5EF4-FFF2-40B4-BE49-F238E27FC236}">
                <a16:creationId xmlns:a16="http://schemas.microsoft.com/office/drawing/2014/main" id="{3091EAD5-79BD-CB2D-4367-4650C2427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5">
            <a:extLst>
              <a:ext uri="{FF2B5EF4-FFF2-40B4-BE49-F238E27FC236}">
                <a16:creationId xmlns:a16="http://schemas.microsoft.com/office/drawing/2014/main" id="{BEDBCC9C-381E-A666-4B08-FD59A4055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872176F0-7D5C-DD40-E72F-63EF5D06A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9">
            <a:extLst>
              <a:ext uri="{FF2B5EF4-FFF2-40B4-BE49-F238E27FC236}">
                <a16:creationId xmlns:a16="http://schemas.microsoft.com/office/drawing/2014/main" id="{6A486873-BADF-1E3A-EDC5-8DD1EE8FE4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1">
            <a:extLst>
              <a:ext uri="{FF2B5EF4-FFF2-40B4-BE49-F238E27FC236}">
                <a16:creationId xmlns:a16="http://schemas.microsoft.com/office/drawing/2014/main" id="{6E021E42-CE1D-D859-F1D8-ADEB96DD4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字方塊 3">
            <a:extLst>
              <a:ext uri="{FF2B5EF4-FFF2-40B4-BE49-F238E27FC236}">
                <a16:creationId xmlns:a16="http://schemas.microsoft.com/office/drawing/2014/main" id="{80ADCFE0-56A0-2F8A-9D4D-13E08A70EFA8}"/>
              </a:ext>
            </a:extLst>
          </p:cNvPr>
          <p:cNvSpPr txBox="1"/>
          <p:nvPr/>
        </p:nvSpPr>
        <p:spPr>
          <a:xfrm>
            <a:off x="1704638" y="1652118"/>
            <a:ext cx="8849813" cy="461665"/>
          </a:xfrm>
          <a:prstGeom prst="rect">
            <a:avLst/>
          </a:prstGeom>
          <a:noFill/>
        </p:spPr>
        <p:txBody>
          <a:bodyPr wrap="square">
            <a:spAutoFit/>
          </a:bodyPr>
          <a:lstStyle/>
          <a:p>
            <a:pPr marL="342900" indent="-342900">
              <a:buFont typeface="Arial" panose="020B0604020202020204" pitchFamily="34" charset="0"/>
              <a:buChar char="•"/>
            </a:pPr>
            <a:r>
              <a:rPr lang="en-US" altLang="zh-TW" sz="2400" b="1"/>
              <a:t>C</a:t>
            </a:r>
            <a:r>
              <a:rPr lang="zh-TW" altLang="en-US" sz="2400" b="1"/>
              <a:t>ovid_sat</a:t>
            </a:r>
            <a:r>
              <a:rPr lang="zh-TW" altLang="en-US" sz="2400"/>
              <a:t>--- </a:t>
            </a:r>
            <a:r>
              <a:rPr lang="en-US" altLang="zh-TW" sz="2400"/>
              <a:t>Very satisfied</a:t>
            </a:r>
            <a:endParaRPr lang="zh-TW" altLang="en-US" sz="2400"/>
          </a:p>
        </p:txBody>
      </p:sp>
      <p:sp>
        <p:nvSpPr>
          <p:cNvPr id="6" name="文字方塊 5">
            <a:extLst>
              <a:ext uri="{FF2B5EF4-FFF2-40B4-BE49-F238E27FC236}">
                <a16:creationId xmlns:a16="http://schemas.microsoft.com/office/drawing/2014/main" id="{96BC2C2B-4BE5-95BC-5FAE-00DDE3E41847}"/>
              </a:ext>
            </a:extLst>
          </p:cNvPr>
          <p:cNvSpPr txBox="1"/>
          <p:nvPr/>
        </p:nvSpPr>
        <p:spPr>
          <a:xfrm>
            <a:off x="1704638" y="4228154"/>
            <a:ext cx="8849813" cy="461665"/>
          </a:xfrm>
          <a:prstGeom prst="rect">
            <a:avLst/>
          </a:prstGeom>
          <a:noFill/>
        </p:spPr>
        <p:txBody>
          <a:bodyPr wrap="square">
            <a:spAutoFit/>
          </a:bodyPr>
          <a:lstStyle/>
          <a:p>
            <a:pPr marL="342900" indent="-342900">
              <a:buFont typeface="Arial" panose="020B0604020202020204" pitchFamily="34" charset="0"/>
              <a:buChar char="•"/>
            </a:pPr>
            <a:r>
              <a:rPr lang="en-US" altLang="zh-TW" sz="2400" b="1"/>
              <a:t>C</a:t>
            </a:r>
            <a:r>
              <a:rPr lang="zh-TW" altLang="en-US" sz="2400" b="1"/>
              <a:t>ovid_sat</a:t>
            </a:r>
            <a:r>
              <a:rPr lang="zh-TW" altLang="en-US" sz="2400"/>
              <a:t>--- </a:t>
            </a:r>
            <a:r>
              <a:rPr lang="en-US" altLang="zh-TW" sz="2400"/>
              <a:t>Fairly satisfied</a:t>
            </a:r>
            <a:endParaRPr lang="zh-TW" altLang="en-US" sz="2400"/>
          </a:p>
        </p:txBody>
      </p:sp>
      <p:sp>
        <p:nvSpPr>
          <p:cNvPr id="7" name="文字方塊 6">
            <a:extLst>
              <a:ext uri="{FF2B5EF4-FFF2-40B4-BE49-F238E27FC236}">
                <a16:creationId xmlns:a16="http://schemas.microsoft.com/office/drawing/2014/main" id="{69126B9F-7527-86BA-5A86-CB14BDBA1E57}"/>
              </a:ext>
            </a:extLst>
          </p:cNvPr>
          <p:cNvSpPr txBox="1"/>
          <p:nvPr/>
        </p:nvSpPr>
        <p:spPr>
          <a:xfrm>
            <a:off x="8711381" y="401838"/>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a:t>
            </a:r>
            <a:r>
              <a:rPr lang="zh-TW" altLang="en-US" sz="2000">
                <a:solidFill>
                  <a:srgbClr val="FFFFFF"/>
                </a:solidFill>
              </a:rPr>
              <a:t> </a:t>
            </a:r>
            <a:r>
              <a:rPr lang="en-US" altLang="zh-TW" sz="2000">
                <a:solidFill>
                  <a:srgbClr val="FFFFFF"/>
                </a:solidFill>
              </a:rPr>
              <a:t>(LASSO) for </a:t>
            </a:r>
          </a:p>
          <a:p>
            <a:pPr>
              <a:lnSpc>
                <a:spcPct val="90000"/>
              </a:lnSpc>
              <a:spcBef>
                <a:spcPts val="1000"/>
              </a:spcBef>
            </a:pPr>
            <a:r>
              <a:rPr lang="en-US" altLang="zh-TW" sz="2000">
                <a:solidFill>
                  <a:srgbClr val="FFFFFF"/>
                </a:solidFill>
              </a:rPr>
              <a:t>Liberal</a:t>
            </a:r>
            <a:r>
              <a:rPr lang="zh-TW" altLang="en-US" sz="2000">
                <a:solidFill>
                  <a:srgbClr val="FFFFFF"/>
                </a:solidFill>
              </a:rPr>
              <a:t> </a:t>
            </a:r>
            <a:r>
              <a:rPr lang="en-US" altLang="zh-TW" sz="2000">
                <a:solidFill>
                  <a:srgbClr val="FFFFFF"/>
                </a:solidFill>
              </a:rPr>
              <a:t>or Conservative</a:t>
            </a:r>
          </a:p>
        </p:txBody>
      </p:sp>
      <p:graphicFrame>
        <p:nvGraphicFramePr>
          <p:cNvPr id="8" name="表格 7">
            <a:extLst>
              <a:ext uri="{FF2B5EF4-FFF2-40B4-BE49-F238E27FC236}">
                <a16:creationId xmlns:a16="http://schemas.microsoft.com/office/drawing/2014/main" id="{695795FE-A074-9C0F-9E16-9E5EF9620EC9}"/>
              </a:ext>
            </a:extLst>
          </p:cNvPr>
          <p:cNvGraphicFramePr>
            <a:graphicFrameLocks noGrp="1"/>
          </p:cNvGraphicFramePr>
          <p:nvPr>
            <p:extLst>
              <p:ext uri="{D42A27DB-BD31-4B8C-83A1-F6EECF244321}">
                <p14:modId xmlns:p14="http://schemas.microsoft.com/office/powerpoint/2010/main" val="546212277"/>
              </p:ext>
            </p:extLst>
          </p:nvPr>
        </p:nvGraphicFramePr>
        <p:xfrm>
          <a:off x="1451074" y="2390833"/>
          <a:ext cx="9356940" cy="1576446"/>
        </p:xfrm>
        <a:graphic>
          <a:graphicData uri="http://schemas.openxmlformats.org/drawingml/2006/table">
            <a:tbl>
              <a:tblPr firstRow="1" bandRow="1"/>
              <a:tblGrid>
                <a:gridCol w="1591928">
                  <a:extLst>
                    <a:ext uri="{9D8B030D-6E8A-4147-A177-3AD203B41FA5}">
                      <a16:colId xmlns:a16="http://schemas.microsoft.com/office/drawing/2014/main" val="2923775872"/>
                    </a:ext>
                  </a:extLst>
                </a:gridCol>
                <a:gridCol w="1459565">
                  <a:extLst>
                    <a:ext uri="{9D8B030D-6E8A-4147-A177-3AD203B41FA5}">
                      <a16:colId xmlns:a16="http://schemas.microsoft.com/office/drawing/2014/main" val="1904857616"/>
                    </a:ext>
                  </a:extLst>
                </a:gridCol>
                <a:gridCol w="1634209">
                  <a:extLst>
                    <a:ext uri="{9D8B030D-6E8A-4147-A177-3AD203B41FA5}">
                      <a16:colId xmlns:a16="http://schemas.microsoft.com/office/drawing/2014/main" val="10254321"/>
                    </a:ext>
                  </a:extLst>
                </a:gridCol>
                <a:gridCol w="1534191">
                  <a:extLst>
                    <a:ext uri="{9D8B030D-6E8A-4147-A177-3AD203B41FA5}">
                      <a16:colId xmlns:a16="http://schemas.microsoft.com/office/drawing/2014/main" val="206516369"/>
                    </a:ext>
                  </a:extLst>
                </a:gridCol>
                <a:gridCol w="1247033">
                  <a:extLst>
                    <a:ext uri="{9D8B030D-6E8A-4147-A177-3AD203B41FA5}">
                      <a16:colId xmlns:a16="http://schemas.microsoft.com/office/drawing/2014/main" val="1187759848"/>
                    </a:ext>
                  </a:extLst>
                </a:gridCol>
                <a:gridCol w="1890014">
                  <a:extLst>
                    <a:ext uri="{9D8B030D-6E8A-4147-A177-3AD203B41FA5}">
                      <a16:colId xmlns:a16="http://schemas.microsoft.com/office/drawing/2014/main" val="403418359"/>
                    </a:ext>
                  </a:extLst>
                </a:gridCol>
              </a:tblGrid>
              <a:tr h="267998">
                <a:tc>
                  <a:txBody>
                    <a:bodyPr/>
                    <a:lstStyle/>
                    <a:p>
                      <a:pPr algn="ctr" fontAlgn="t"/>
                      <a:r>
                        <a:rPr lang="en-US" sz="1500" b="1" i="0" u="none" strike="noStrike" err="1">
                          <a:solidFill>
                            <a:srgbClr val="000000"/>
                          </a:solidFill>
                          <a:effectLst/>
                          <a:latin typeface="新細明體" panose="02020500000000000000" pitchFamily="18" charset="-120"/>
                          <a:ea typeface="新細明體" panose="02020500000000000000" pitchFamily="18" charset="-120"/>
                        </a:rPr>
                        <a:t>Treatmentv</a:t>
                      </a:r>
                      <a:endParaRPr lang="en-US" sz="1500" b="1" i="0" u="none" strike="noStrike">
                        <a:solidFill>
                          <a:srgbClr val="000000"/>
                        </a:solidFill>
                        <a:effectLst/>
                        <a:latin typeface="新細明體" panose="02020500000000000000" pitchFamily="18" charset="-120"/>
                        <a:ea typeface="新細明體" panose="02020500000000000000" pitchFamily="18" charset="-120"/>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Estimate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Std. Error</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t-value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p-value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Significance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62437315"/>
                  </a:ext>
                </a:extLst>
              </a:tr>
              <a:tr h="654224">
                <a:tc>
                  <a:txBody>
                    <a:bodyPr/>
                    <a:lstStyle/>
                    <a:p>
                      <a:pPr algn="ctr" fontAlgn="b"/>
                      <a:r>
                        <a:rPr lang="en-US" sz="2000" b="0" i="0" u="none" strike="noStrike">
                          <a:solidFill>
                            <a:srgbClr val="000000"/>
                          </a:solidFill>
                          <a:effectLst/>
                          <a:latin typeface="新細明體" panose="02020500000000000000" pitchFamily="18" charset="-120"/>
                          <a:ea typeface="新細明體" panose="02020500000000000000" pitchFamily="18" charset="-120"/>
                        </a:rPr>
                        <a:t>liberal</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0.3827 </a:t>
                      </a:r>
                      <a:endParaRPr lang="en-US" altLang="zh-TW"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0.2010</a:t>
                      </a:r>
                      <a:endParaRPr lang="en-US" altLang="zh-TW"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1.904 </a:t>
                      </a:r>
                      <a:endParaRPr lang="en-US" altLang="zh-TW"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0.0569</a:t>
                      </a:r>
                      <a:endParaRPr lang="en-US"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fontAlgn="b">
                        <a:buFont typeface="Arial" panose="020B0604020202020204" pitchFamily="34" charset="0"/>
                        <a:buNone/>
                      </a:pPr>
                      <a:r>
                        <a:rPr lang="en-US" altLang="zh-TW" sz="2000">
                          <a:effectLst/>
                        </a:rPr>
                        <a:t>.</a:t>
                      </a:r>
                      <a:r>
                        <a:rPr lang="en-US" altLang="zh-TW" sz="2000" b="0" i="0" u="none" strike="noStrike">
                          <a:solidFill>
                            <a:srgbClr val="000000"/>
                          </a:solidFill>
                          <a:effectLst/>
                          <a:latin typeface="新細明體" panose="02020500000000000000" pitchFamily="18" charset="-120"/>
                          <a:ea typeface="+mn-ea"/>
                        </a:rPr>
                        <a:t>  (&lt; 10% </a:t>
                      </a:r>
                    </a:p>
                    <a:p>
                      <a:pPr marL="0" indent="0" algn="ctr" fontAlgn="b">
                        <a:buFont typeface="Arial" panose="020B0604020202020204" pitchFamily="34" charset="0"/>
                        <a:buNone/>
                      </a:pPr>
                      <a:r>
                        <a:rPr lang="en-US" altLang="zh-TW" sz="2000" b="0" i="0" u="none" strike="noStrike">
                          <a:solidFill>
                            <a:srgbClr val="000000"/>
                          </a:solidFill>
                          <a:effectLst/>
                          <a:latin typeface="新細明體" panose="02020500000000000000" pitchFamily="18" charset="-120"/>
                          <a:ea typeface="+mn-ea"/>
                        </a:rPr>
                        <a:t> significant)</a:t>
                      </a:r>
                      <a:endParaRPr lang="en-US" altLang="zh-TW" sz="2000" b="0" i="0" u="none" strike="noStrike" kern="1200">
                        <a:solidFill>
                          <a:srgbClr val="000000"/>
                        </a:solidFill>
                        <a:effectLst/>
                        <a:latin typeface="新細明體" panose="02020500000000000000" pitchFamily="18" charset="-120"/>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8848472"/>
                  </a:ext>
                </a:extLst>
              </a:tr>
              <a:tr h="654224">
                <a:tc>
                  <a:txBody>
                    <a:bodyPr/>
                    <a:lstStyle/>
                    <a:p>
                      <a:pPr marL="0" algn="ctr" defTabSz="914400" rtl="0" eaLnBrk="1" fontAlgn="b" latinLnBrk="0" hangingPunct="1"/>
                      <a:r>
                        <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rPr>
                        <a:t>conservative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-0.1288</a:t>
                      </a:r>
                      <a:endParaRPr lang="en-US" altLang="zh-TW"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0.0803</a:t>
                      </a:r>
                      <a:endParaRPr lang="en-US" altLang="zh-TW"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-1.604</a:t>
                      </a:r>
                      <a:endParaRPr lang="en-US" altLang="zh-TW"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0.109</a:t>
                      </a:r>
                      <a:endParaRPr lang="en-US"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fontAlgn="b" latinLnBrk="0" hangingPunct="1">
                        <a:buFont typeface="Arial" panose="020B0604020202020204" pitchFamily="34" charset="0"/>
                        <a:buNone/>
                      </a:pPr>
                      <a:r>
                        <a:rPr lang="en-US" altLang="zh-TW" sz="2000" b="0" i="0" u="none" strike="noStrike" kern="1200">
                          <a:solidFill>
                            <a:srgbClr val="000000"/>
                          </a:solidFill>
                          <a:effectLst/>
                          <a:latin typeface="新細明體" panose="02020500000000000000" pitchFamily="18" charset="-120"/>
                          <a:ea typeface="+mn-ea"/>
                          <a:cs typeface="+mn-cs"/>
                        </a:rPr>
                        <a:t>(Not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5700982"/>
                  </a:ext>
                </a:extLst>
              </a:tr>
            </a:tbl>
          </a:graphicData>
        </a:graphic>
      </p:graphicFrame>
      <p:graphicFrame>
        <p:nvGraphicFramePr>
          <p:cNvPr id="9" name="表格 8">
            <a:extLst>
              <a:ext uri="{FF2B5EF4-FFF2-40B4-BE49-F238E27FC236}">
                <a16:creationId xmlns:a16="http://schemas.microsoft.com/office/drawing/2014/main" id="{9216E91E-0B49-9BF6-24D1-A2736AA08E19}"/>
              </a:ext>
            </a:extLst>
          </p:cNvPr>
          <p:cNvGraphicFramePr>
            <a:graphicFrameLocks noGrp="1"/>
          </p:cNvGraphicFramePr>
          <p:nvPr>
            <p:extLst>
              <p:ext uri="{D42A27DB-BD31-4B8C-83A1-F6EECF244321}">
                <p14:modId xmlns:p14="http://schemas.microsoft.com/office/powerpoint/2010/main" val="3258019298"/>
              </p:ext>
            </p:extLst>
          </p:nvPr>
        </p:nvGraphicFramePr>
        <p:xfrm>
          <a:off x="1451074" y="4985686"/>
          <a:ext cx="9356940" cy="1576446"/>
        </p:xfrm>
        <a:graphic>
          <a:graphicData uri="http://schemas.openxmlformats.org/drawingml/2006/table">
            <a:tbl>
              <a:tblPr firstRow="1" bandRow="1"/>
              <a:tblGrid>
                <a:gridCol w="1591928">
                  <a:extLst>
                    <a:ext uri="{9D8B030D-6E8A-4147-A177-3AD203B41FA5}">
                      <a16:colId xmlns:a16="http://schemas.microsoft.com/office/drawing/2014/main" val="2923775872"/>
                    </a:ext>
                  </a:extLst>
                </a:gridCol>
                <a:gridCol w="1459565">
                  <a:extLst>
                    <a:ext uri="{9D8B030D-6E8A-4147-A177-3AD203B41FA5}">
                      <a16:colId xmlns:a16="http://schemas.microsoft.com/office/drawing/2014/main" val="1904857616"/>
                    </a:ext>
                  </a:extLst>
                </a:gridCol>
                <a:gridCol w="1634209">
                  <a:extLst>
                    <a:ext uri="{9D8B030D-6E8A-4147-A177-3AD203B41FA5}">
                      <a16:colId xmlns:a16="http://schemas.microsoft.com/office/drawing/2014/main" val="10254321"/>
                    </a:ext>
                  </a:extLst>
                </a:gridCol>
                <a:gridCol w="1534191">
                  <a:extLst>
                    <a:ext uri="{9D8B030D-6E8A-4147-A177-3AD203B41FA5}">
                      <a16:colId xmlns:a16="http://schemas.microsoft.com/office/drawing/2014/main" val="206516369"/>
                    </a:ext>
                  </a:extLst>
                </a:gridCol>
                <a:gridCol w="1247033">
                  <a:extLst>
                    <a:ext uri="{9D8B030D-6E8A-4147-A177-3AD203B41FA5}">
                      <a16:colId xmlns:a16="http://schemas.microsoft.com/office/drawing/2014/main" val="1187759848"/>
                    </a:ext>
                  </a:extLst>
                </a:gridCol>
                <a:gridCol w="1890014">
                  <a:extLst>
                    <a:ext uri="{9D8B030D-6E8A-4147-A177-3AD203B41FA5}">
                      <a16:colId xmlns:a16="http://schemas.microsoft.com/office/drawing/2014/main" val="403418359"/>
                    </a:ext>
                  </a:extLst>
                </a:gridCol>
              </a:tblGrid>
              <a:tr h="267998">
                <a:tc>
                  <a:txBody>
                    <a:bodyPr/>
                    <a:lstStyle/>
                    <a:p>
                      <a:pPr algn="ctr" fontAlgn="t"/>
                      <a:r>
                        <a:rPr lang="en-US" sz="1500" b="1" i="0" u="none" strike="noStrike" err="1">
                          <a:solidFill>
                            <a:srgbClr val="000000"/>
                          </a:solidFill>
                          <a:effectLst/>
                          <a:latin typeface="新細明體" panose="02020500000000000000" pitchFamily="18" charset="-120"/>
                          <a:ea typeface="新細明體" panose="02020500000000000000" pitchFamily="18" charset="-120"/>
                        </a:rPr>
                        <a:t>Treatmentv</a:t>
                      </a:r>
                      <a:endParaRPr lang="en-US" sz="1500" b="1" i="0" u="none" strike="noStrike">
                        <a:solidFill>
                          <a:srgbClr val="000000"/>
                        </a:solidFill>
                        <a:effectLst/>
                        <a:latin typeface="新細明體" panose="02020500000000000000" pitchFamily="18" charset="-120"/>
                        <a:ea typeface="新細明體" panose="02020500000000000000" pitchFamily="18" charset="-120"/>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Estimate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Std. Error</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t-value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p-value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Significance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62437315"/>
                  </a:ext>
                </a:extLst>
              </a:tr>
              <a:tr h="654224">
                <a:tc>
                  <a:txBody>
                    <a:bodyPr/>
                    <a:lstStyle/>
                    <a:p>
                      <a:pPr algn="ctr" fontAlgn="b"/>
                      <a:r>
                        <a:rPr lang="en-US" sz="2000" b="0" i="0" u="none" strike="noStrike">
                          <a:solidFill>
                            <a:srgbClr val="000000"/>
                          </a:solidFill>
                          <a:effectLst/>
                          <a:latin typeface="新細明體" panose="02020500000000000000" pitchFamily="18" charset="-120"/>
                          <a:ea typeface="新細明體" panose="02020500000000000000" pitchFamily="18" charset="-120"/>
                        </a:rPr>
                        <a:t>liberal</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0.16663</a:t>
                      </a:r>
                      <a:endParaRPr lang="en-US" altLang="zh-TW"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US" altLang="zh-TW" sz="2000">
                          <a:effectLst/>
                        </a:rPr>
                        <a:t>0.06664</a:t>
                      </a:r>
                      <a:endParaRPr lang="en-US" altLang="zh-TW"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US" altLang="zh-TW" sz="2000">
                          <a:effectLst/>
                        </a:rPr>
                        <a:t>2.5</a:t>
                      </a:r>
                      <a:endParaRPr lang="en-US" altLang="zh-TW"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US" altLang="zh-TW" sz="2000">
                          <a:effectLst/>
                        </a:rPr>
                        <a:t>0.0124</a:t>
                      </a:r>
                      <a:endParaRPr lang="en-US"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ctr" fontAlgn="b">
                        <a:buFont typeface="Arial" panose="020B0604020202020204" pitchFamily="34" charset="0"/>
                        <a:buNone/>
                      </a:pPr>
                      <a:r>
                        <a:rPr lang="en-US" altLang="zh-TW" sz="2000" b="0" i="0" u="none" strike="noStrike" kern="1200">
                          <a:solidFill>
                            <a:srgbClr val="000000"/>
                          </a:solidFill>
                          <a:effectLst/>
                          <a:latin typeface="新細明體" panose="02020500000000000000" pitchFamily="18" charset="-120"/>
                          <a:ea typeface="+mn-ea"/>
                          <a:cs typeface="+mn-cs"/>
                        </a:rPr>
                        <a:t>* (&lt; 5%</a:t>
                      </a:r>
                    </a:p>
                    <a:p>
                      <a:pPr marL="0" indent="0" algn="ctr" fontAlgn="b">
                        <a:buFont typeface="Arial" panose="020B0604020202020204" pitchFamily="34" charset="0"/>
                        <a:buNone/>
                      </a:pPr>
                      <a:r>
                        <a:rPr lang="en-US" altLang="zh-TW" sz="2000" b="0" i="0" u="none" strike="noStrike" kern="1200">
                          <a:solidFill>
                            <a:srgbClr val="000000"/>
                          </a:solidFill>
                          <a:effectLst/>
                          <a:latin typeface="新細明體" panose="02020500000000000000" pitchFamily="18" charset="-120"/>
                          <a:ea typeface="+mn-ea"/>
                          <a:cs typeface="+mn-cs"/>
                        </a:rPr>
                        <a:t>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8848472"/>
                  </a:ext>
                </a:extLst>
              </a:tr>
              <a:tr h="654224">
                <a:tc>
                  <a:txBody>
                    <a:bodyPr/>
                    <a:lstStyle/>
                    <a:p>
                      <a:pPr marL="0" algn="ctr" defTabSz="914400" rtl="0" eaLnBrk="1" fontAlgn="b" latinLnBrk="0" hangingPunct="1"/>
                      <a:r>
                        <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rPr>
                        <a:t>conservative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-0.14870</a:t>
                      </a:r>
                      <a:endParaRPr lang="en-US" altLang="zh-TW"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0.05824</a:t>
                      </a:r>
                      <a:endParaRPr lang="en-US" altLang="zh-TW"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-2.553</a:t>
                      </a:r>
                      <a:endParaRPr lang="en-US" altLang="zh-TW"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0.0107</a:t>
                      </a:r>
                      <a:endParaRPr lang="en-US" sz="2000" kern="1200">
                        <a:solidFill>
                          <a:schemeClr val="tx1"/>
                        </a:solidFill>
                        <a:effectLst/>
                        <a:latin typeface="+mn-lt"/>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fontAlgn="b">
                        <a:buFont typeface="Arial" panose="020B0604020202020204" pitchFamily="34" charset="0"/>
                        <a:buNone/>
                      </a:pPr>
                      <a:r>
                        <a:rPr lang="en-US" altLang="zh-TW" sz="2000" b="0" i="0" u="none" strike="noStrike" kern="1200">
                          <a:solidFill>
                            <a:srgbClr val="000000"/>
                          </a:solidFill>
                          <a:effectLst/>
                          <a:latin typeface="新細明體" panose="02020500000000000000" pitchFamily="18" charset="-120"/>
                          <a:ea typeface="+mn-ea"/>
                          <a:cs typeface="+mn-cs"/>
                        </a:rPr>
                        <a:t>* (&lt; 5%</a:t>
                      </a:r>
                    </a:p>
                    <a:p>
                      <a:pPr marL="0" indent="0" algn="ctr" fontAlgn="b">
                        <a:buFont typeface="Arial" panose="020B0604020202020204" pitchFamily="34" charset="0"/>
                        <a:buNone/>
                      </a:pPr>
                      <a:r>
                        <a:rPr lang="en-US" altLang="zh-TW" sz="2000" b="0" i="0" u="none" strike="noStrike" kern="1200">
                          <a:solidFill>
                            <a:srgbClr val="000000"/>
                          </a:solidFill>
                          <a:effectLst/>
                          <a:latin typeface="新細明體" panose="02020500000000000000" pitchFamily="18" charset="-120"/>
                          <a:ea typeface="+mn-ea"/>
                          <a:cs typeface="+mn-cs"/>
                        </a:rPr>
                        <a:t>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5700982"/>
                  </a:ext>
                </a:extLst>
              </a:tr>
            </a:tbl>
          </a:graphicData>
        </a:graphic>
      </p:graphicFrame>
      <p:sp>
        <p:nvSpPr>
          <p:cNvPr id="2" name="文字方塊 1">
            <a:extLst>
              <a:ext uri="{FF2B5EF4-FFF2-40B4-BE49-F238E27FC236}">
                <a16:creationId xmlns:a16="http://schemas.microsoft.com/office/drawing/2014/main" id="{56338075-65C2-D3E1-6924-7EFDC2929B40}"/>
              </a:ext>
            </a:extLst>
          </p:cNvPr>
          <p:cNvSpPr txBox="1"/>
          <p:nvPr/>
        </p:nvSpPr>
        <p:spPr>
          <a:xfrm>
            <a:off x="11006414" y="3432393"/>
            <a:ext cx="410228" cy="523220"/>
          </a:xfrm>
          <a:prstGeom prst="rect">
            <a:avLst/>
          </a:prstGeom>
          <a:noFill/>
        </p:spPr>
        <p:txBody>
          <a:bodyPr wrap="square">
            <a:spAutoFit/>
          </a:bodyPr>
          <a:lstStyle/>
          <a:p>
            <a:r>
              <a:rPr lang="zh-TW" altLang="en-US" sz="2800"/>
              <a:t>❌</a:t>
            </a:r>
          </a:p>
        </p:txBody>
      </p:sp>
      <p:sp>
        <p:nvSpPr>
          <p:cNvPr id="5" name="文字方塊 4">
            <a:extLst>
              <a:ext uri="{FF2B5EF4-FFF2-40B4-BE49-F238E27FC236}">
                <a16:creationId xmlns:a16="http://schemas.microsoft.com/office/drawing/2014/main" id="{2C991947-40D8-BB7F-F7EA-2BA853AC5231}"/>
              </a:ext>
            </a:extLst>
          </p:cNvPr>
          <p:cNvSpPr txBox="1"/>
          <p:nvPr/>
        </p:nvSpPr>
        <p:spPr>
          <a:xfrm>
            <a:off x="10956310" y="2696291"/>
            <a:ext cx="460332" cy="584775"/>
          </a:xfrm>
          <a:prstGeom prst="rect">
            <a:avLst/>
          </a:prstGeom>
          <a:noFill/>
        </p:spPr>
        <p:txBody>
          <a:bodyPr wrap="square">
            <a:spAutoFit/>
          </a:bodyPr>
          <a:lstStyle/>
          <a:p>
            <a:r>
              <a:rPr lang="zh-TW" altLang="en-US" sz="3200"/>
              <a:t>✅</a:t>
            </a:r>
          </a:p>
        </p:txBody>
      </p:sp>
      <p:sp>
        <p:nvSpPr>
          <p:cNvPr id="18" name="文字方塊 17">
            <a:extLst>
              <a:ext uri="{FF2B5EF4-FFF2-40B4-BE49-F238E27FC236}">
                <a16:creationId xmlns:a16="http://schemas.microsoft.com/office/drawing/2014/main" id="{D6B53AFB-498B-F43B-2EAB-8EEEDEDA4A72}"/>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TW" sz="2800">
                <a:solidFill>
                  <a:srgbClr val="FFFFFF"/>
                </a:solidFill>
                <a:latin typeface="+mj-lt"/>
                <a:ea typeface="+mj-ea"/>
                <a:cs typeface="+mj-cs"/>
              </a:rPr>
              <a:t>Consider Subgroups</a:t>
            </a:r>
          </a:p>
        </p:txBody>
      </p:sp>
      <p:sp>
        <p:nvSpPr>
          <p:cNvPr id="3" name="文字方塊 2">
            <a:extLst>
              <a:ext uri="{FF2B5EF4-FFF2-40B4-BE49-F238E27FC236}">
                <a16:creationId xmlns:a16="http://schemas.microsoft.com/office/drawing/2014/main" id="{7373B3F3-C80C-F231-F225-96124B3DC942}"/>
              </a:ext>
            </a:extLst>
          </p:cNvPr>
          <p:cNvSpPr txBox="1"/>
          <p:nvPr/>
        </p:nvSpPr>
        <p:spPr>
          <a:xfrm>
            <a:off x="10959590" y="5888774"/>
            <a:ext cx="460332" cy="584775"/>
          </a:xfrm>
          <a:prstGeom prst="rect">
            <a:avLst/>
          </a:prstGeom>
          <a:noFill/>
        </p:spPr>
        <p:txBody>
          <a:bodyPr wrap="square">
            <a:spAutoFit/>
          </a:bodyPr>
          <a:lstStyle/>
          <a:p>
            <a:r>
              <a:rPr lang="zh-TW" altLang="en-US" sz="3200"/>
              <a:t>✅</a:t>
            </a:r>
          </a:p>
        </p:txBody>
      </p:sp>
      <p:sp>
        <p:nvSpPr>
          <p:cNvPr id="19" name="文字方塊 18">
            <a:extLst>
              <a:ext uri="{FF2B5EF4-FFF2-40B4-BE49-F238E27FC236}">
                <a16:creationId xmlns:a16="http://schemas.microsoft.com/office/drawing/2014/main" id="{0A9DE68D-B8C3-9A84-D002-BAC724C7D117}"/>
              </a:ext>
            </a:extLst>
          </p:cNvPr>
          <p:cNvSpPr txBox="1"/>
          <p:nvPr/>
        </p:nvSpPr>
        <p:spPr>
          <a:xfrm>
            <a:off x="10956310" y="5114419"/>
            <a:ext cx="460332" cy="584775"/>
          </a:xfrm>
          <a:prstGeom prst="rect">
            <a:avLst/>
          </a:prstGeom>
          <a:noFill/>
        </p:spPr>
        <p:txBody>
          <a:bodyPr wrap="square">
            <a:spAutoFit/>
          </a:bodyPr>
          <a:lstStyle/>
          <a:p>
            <a:r>
              <a:rPr lang="zh-TW" altLang="en-US" sz="3200"/>
              <a:t>✅</a:t>
            </a:r>
          </a:p>
        </p:txBody>
      </p:sp>
    </p:spTree>
    <p:extLst>
      <p:ext uri="{BB962C8B-B14F-4D97-AF65-F5344CB8AC3E}">
        <p14:creationId xmlns:p14="http://schemas.microsoft.com/office/powerpoint/2010/main" val="359746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p:bldP spid="1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4E2B0-7AF3-0169-D158-B42AC8CD5B4E}"/>
            </a:ext>
          </a:extLst>
        </p:cNvPr>
        <p:cNvGrpSpPr/>
        <p:nvPr/>
      </p:nvGrpSpPr>
      <p:grpSpPr>
        <a:xfrm>
          <a:off x="0" y="0"/>
          <a:ext cx="0" cy="0"/>
          <a:chOff x="0" y="0"/>
          <a:chExt cx="0" cy="0"/>
        </a:xfrm>
      </p:grpSpPr>
      <p:sp>
        <p:nvSpPr>
          <p:cNvPr id="10" name="文字方塊 9">
            <a:extLst>
              <a:ext uri="{FF2B5EF4-FFF2-40B4-BE49-F238E27FC236}">
                <a16:creationId xmlns:a16="http://schemas.microsoft.com/office/drawing/2014/main" id="{FE88C62F-924C-5D2B-E210-1E0290960B3C}"/>
              </a:ext>
            </a:extLst>
          </p:cNvPr>
          <p:cNvSpPr txBox="1"/>
          <p:nvPr/>
        </p:nvSpPr>
        <p:spPr>
          <a:xfrm>
            <a:off x="8571507" y="387224"/>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 for Conservative</a:t>
            </a:r>
          </a:p>
        </p:txBody>
      </p:sp>
      <p:sp useBgFill="1">
        <p:nvSpPr>
          <p:cNvPr id="11" name="Rectangle 13">
            <a:extLst>
              <a:ext uri="{FF2B5EF4-FFF2-40B4-BE49-F238E27FC236}">
                <a16:creationId xmlns:a16="http://schemas.microsoft.com/office/drawing/2014/main" id="{69C98AAD-4482-7238-158C-989B36A42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5">
            <a:extLst>
              <a:ext uri="{FF2B5EF4-FFF2-40B4-BE49-F238E27FC236}">
                <a16:creationId xmlns:a16="http://schemas.microsoft.com/office/drawing/2014/main" id="{2973AA3F-F95E-EC1B-9D66-47A2182AA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3A0E6BF8-34A5-647E-9EB8-13D6AA1A6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9">
            <a:extLst>
              <a:ext uri="{FF2B5EF4-FFF2-40B4-BE49-F238E27FC236}">
                <a16:creationId xmlns:a16="http://schemas.microsoft.com/office/drawing/2014/main" id="{C3091207-A718-A809-D534-FC75B6467B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1">
            <a:extLst>
              <a:ext uri="{FF2B5EF4-FFF2-40B4-BE49-F238E27FC236}">
                <a16:creationId xmlns:a16="http://schemas.microsoft.com/office/drawing/2014/main" id="{5E4611DE-59A1-9B7D-E074-03E92D829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字方塊 3">
            <a:extLst>
              <a:ext uri="{FF2B5EF4-FFF2-40B4-BE49-F238E27FC236}">
                <a16:creationId xmlns:a16="http://schemas.microsoft.com/office/drawing/2014/main" id="{EF521BE5-6CD6-CAA8-4343-1A961EB21DCC}"/>
              </a:ext>
            </a:extLst>
          </p:cNvPr>
          <p:cNvSpPr txBox="1"/>
          <p:nvPr/>
        </p:nvSpPr>
        <p:spPr>
          <a:xfrm>
            <a:off x="1704638" y="1814956"/>
            <a:ext cx="8849813" cy="461665"/>
          </a:xfrm>
          <a:prstGeom prst="rect">
            <a:avLst/>
          </a:prstGeom>
          <a:noFill/>
        </p:spPr>
        <p:txBody>
          <a:bodyPr wrap="square">
            <a:spAutoFit/>
          </a:bodyPr>
          <a:lstStyle/>
          <a:p>
            <a:pPr marL="342900" indent="-342900">
              <a:buFont typeface="Arial" panose="020B0604020202020204" pitchFamily="34" charset="0"/>
              <a:buChar char="•"/>
            </a:pPr>
            <a:r>
              <a:rPr lang="en-US" altLang="zh-TW" sz="2400" b="1"/>
              <a:t>C</a:t>
            </a:r>
            <a:r>
              <a:rPr lang="zh-TW" altLang="en-US" sz="2400" b="1"/>
              <a:t>ovid_sat</a:t>
            </a:r>
            <a:r>
              <a:rPr lang="zh-TW" altLang="en-US" sz="2400"/>
              <a:t>--- </a:t>
            </a:r>
            <a:r>
              <a:rPr lang="en-US" altLang="zh-TW" sz="2400"/>
              <a:t>Not Very</a:t>
            </a:r>
            <a:r>
              <a:rPr lang="zh-TW" altLang="en-US" sz="2400"/>
              <a:t> </a:t>
            </a:r>
            <a:r>
              <a:rPr lang="en-US" altLang="zh-TW" sz="2400"/>
              <a:t>satisfied</a:t>
            </a:r>
            <a:endParaRPr lang="zh-TW" altLang="en-US" sz="2400"/>
          </a:p>
        </p:txBody>
      </p:sp>
      <p:sp>
        <p:nvSpPr>
          <p:cNvPr id="6" name="文字方塊 5">
            <a:extLst>
              <a:ext uri="{FF2B5EF4-FFF2-40B4-BE49-F238E27FC236}">
                <a16:creationId xmlns:a16="http://schemas.microsoft.com/office/drawing/2014/main" id="{B0EAE3FB-CAC7-ECB8-5F47-EAC17D6CFBB0}"/>
              </a:ext>
            </a:extLst>
          </p:cNvPr>
          <p:cNvSpPr txBox="1"/>
          <p:nvPr/>
        </p:nvSpPr>
        <p:spPr>
          <a:xfrm>
            <a:off x="1704638" y="4190576"/>
            <a:ext cx="8849813" cy="461665"/>
          </a:xfrm>
          <a:prstGeom prst="rect">
            <a:avLst/>
          </a:prstGeom>
          <a:noFill/>
        </p:spPr>
        <p:txBody>
          <a:bodyPr wrap="square">
            <a:spAutoFit/>
          </a:bodyPr>
          <a:lstStyle/>
          <a:p>
            <a:pPr marL="342900" indent="-342900">
              <a:buFont typeface="Arial" panose="020B0604020202020204" pitchFamily="34" charset="0"/>
              <a:buChar char="•"/>
            </a:pPr>
            <a:r>
              <a:rPr lang="en-US" altLang="zh-TW" sz="2400" b="1"/>
              <a:t>C</a:t>
            </a:r>
            <a:r>
              <a:rPr lang="zh-TW" altLang="en-US" sz="2400" b="1"/>
              <a:t>ovid_sat</a:t>
            </a:r>
            <a:r>
              <a:rPr lang="zh-TW" altLang="en-US" sz="2400"/>
              <a:t>--- </a:t>
            </a:r>
            <a:r>
              <a:rPr lang="en-US" altLang="zh-TW" sz="2400"/>
              <a:t>Not at all satisfied</a:t>
            </a:r>
            <a:endParaRPr lang="zh-TW" altLang="en-US" sz="2400"/>
          </a:p>
        </p:txBody>
      </p:sp>
      <p:sp>
        <p:nvSpPr>
          <p:cNvPr id="7" name="文字方塊 6">
            <a:extLst>
              <a:ext uri="{FF2B5EF4-FFF2-40B4-BE49-F238E27FC236}">
                <a16:creationId xmlns:a16="http://schemas.microsoft.com/office/drawing/2014/main" id="{F3C03131-8D7A-D998-268B-291867312F47}"/>
              </a:ext>
            </a:extLst>
          </p:cNvPr>
          <p:cNvSpPr txBox="1"/>
          <p:nvPr/>
        </p:nvSpPr>
        <p:spPr>
          <a:xfrm>
            <a:off x="8711381" y="401838"/>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a:t>
            </a:r>
            <a:r>
              <a:rPr lang="zh-TW" altLang="en-US" sz="2000">
                <a:solidFill>
                  <a:srgbClr val="FFFFFF"/>
                </a:solidFill>
              </a:rPr>
              <a:t> </a:t>
            </a:r>
            <a:r>
              <a:rPr lang="en-US" altLang="zh-TW" sz="2000">
                <a:solidFill>
                  <a:srgbClr val="FFFFFF"/>
                </a:solidFill>
              </a:rPr>
              <a:t>(LASSO) for </a:t>
            </a:r>
          </a:p>
          <a:p>
            <a:pPr>
              <a:lnSpc>
                <a:spcPct val="90000"/>
              </a:lnSpc>
              <a:spcBef>
                <a:spcPts val="1000"/>
              </a:spcBef>
            </a:pPr>
            <a:r>
              <a:rPr lang="en-US" altLang="zh-TW" sz="2000">
                <a:solidFill>
                  <a:srgbClr val="FFFFFF"/>
                </a:solidFill>
              </a:rPr>
              <a:t>Liberal</a:t>
            </a:r>
            <a:r>
              <a:rPr lang="zh-TW" altLang="en-US" sz="2000">
                <a:solidFill>
                  <a:srgbClr val="FFFFFF"/>
                </a:solidFill>
              </a:rPr>
              <a:t> </a:t>
            </a:r>
            <a:r>
              <a:rPr lang="en-US" altLang="zh-TW" sz="2000">
                <a:solidFill>
                  <a:srgbClr val="FFFFFF"/>
                </a:solidFill>
              </a:rPr>
              <a:t>or Conservative</a:t>
            </a:r>
          </a:p>
        </p:txBody>
      </p:sp>
      <p:graphicFrame>
        <p:nvGraphicFramePr>
          <p:cNvPr id="8" name="表格 7">
            <a:extLst>
              <a:ext uri="{FF2B5EF4-FFF2-40B4-BE49-F238E27FC236}">
                <a16:creationId xmlns:a16="http://schemas.microsoft.com/office/drawing/2014/main" id="{3742DC93-34BD-5ED9-F847-3A9296F53C77}"/>
              </a:ext>
            </a:extLst>
          </p:cNvPr>
          <p:cNvGraphicFramePr>
            <a:graphicFrameLocks noGrp="1"/>
          </p:cNvGraphicFramePr>
          <p:nvPr>
            <p:extLst>
              <p:ext uri="{D42A27DB-BD31-4B8C-83A1-F6EECF244321}">
                <p14:modId xmlns:p14="http://schemas.microsoft.com/office/powerpoint/2010/main" val="1987289051"/>
              </p:ext>
            </p:extLst>
          </p:nvPr>
        </p:nvGraphicFramePr>
        <p:xfrm>
          <a:off x="1417530" y="2346461"/>
          <a:ext cx="9356940" cy="1576446"/>
        </p:xfrm>
        <a:graphic>
          <a:graphicData uri="http://schemas.openxmlformats.org/drawingml/2006/table">
            <a:tbl>
              <a:tblPr firstRow="1" bandRow="1"/>
              <a:tblGrid>
                <a:gridCol w="1591928">
                  <a:extLst>
                    <a:ext uri="{9D8B030D-6E8A-4147-A177-3AD203B41FA5}">
                      <a16:colId xmlns:a16="http://schemas.microsoft.com/office/drawing/2014/main" val="2923775872"/>
                    </a:ext>
                  </a:extLst>
                </a:gridCol>
                <a:gridCol w="1459565">
                  <a:extLst>
                    <a:ext uri="{9D8B030D-6E8A-4147-A177-3AD203B41FA5}">
                      <a16:colId xmlns:a16="http://schemas.microsoft.com/office/drawing/2014/main" val="1904857616"/>
                    </a:ext>
                  </a:extLst>
                </a:gridCol>
                <a:gridCol w="1634209">
                  <a:extLst>
                    <a:ext uri="{9D8B030D-6E8A-4147-A177-3AD203B41FA5}">
                      <a16:colId xmlns:a16="http://schemas.microsoft.com/office/drawing/2014/main" val="10254321"/>
                    </a:ext>
                  </a:extLst>
                </a:gridCol>
                <a:gridCol w="1534191">
                  <a:extLst>
                    <a:ext uri="{9D8B030D-6E8A-4147-A177-3AD203B41FA5}">
                      <a16:colId xmlns:a16="http://schemas.microsoft.com/office/drawing/2014/main" val="206516369"/>
                    </a:ext>
                  </a:extLst>
                </a:gridCol>
                <a:gridCol w="1247033">
                  <a:extLst>
                    <a:ext uri="{9D8B030D-6E8A-4147-A177-3AD203B41FA5}">
                      <a16:colId xmlns:a16="http://schemas.microsoft.com/office/drawing/2014/main" val="1187759848"/>
                    </a:ext>
                  </a:extLst>
                </a:gridCol>
                <a:gridCol w="1890014">
                  <a:extLst>
                    <a:ext uri="{9D8B030D-6E8A-4147-A177-3AD203B41FA5}">
                      <a16:colId xmlns:a16="http://schemas.microsoft.com/office/drawing/2014/main" val="403418359"/>
                    </a:ext>
                  </a:extLst>
                </a:gridCol>
              </a:tblGrid>
              <a:tr h="267998">
                <a:tc>
                  <a:txBody>
                    <a:bodyPr/>
                    <a:lstStyle/>
                    <a:p>
                      <a:pPr algn="ctr" fontAlgn="t"/>
                      <a:r>
                        <a:rPr lang="en-US" sz="1500" b="1" i="0" u="none" strike="noStrike" err="1">
                          <a:solidFill>
                            <a:srgbClr val="000000"/>
                          </a:solidFill>
                          <a:effectLst/>
                          <a:latin typeface="新細明體" panose="02020500000000000000" pitchFamily="18" charset="-120"/>
                          <a:ea typeface="新細明體" panose="02020500000000000000" pitchFamily="18" charset="-120"/>
                        </a:rPr>
                        <a:t>Treatmentv</a:t>
                      </a:r>
                      <a:endParaRPr lang="en-US" sz="1500" b="1" i="0" u="none" strike="noStrike">
                        <a:solidFill>
                          <a:srgbClr val="000000"/>
                        </a:solidFill>
                        <a:effectLst/>
                        <a:latin typeface="新細明體" panose="02020500000000000000" pitchFamily="18" charset="-120"/>
                        <a:ea typeface="新細明體" panose="02020500000000000000" pitchFamily="18" charset="-120"/>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Estimate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Std. Error</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t-value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p-value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Significance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62437315"/>
                  </a:ext>
                </a:extLst>
              </a:tr>
              <a:tr h="654224">
                <a:tc>
                  <a:txBody>
                    <a:bodyPr/>
                    <a:lstStyle/>
                    <a:p>
                      <a:pPr algn="ctr" fontAlgn="b"/>
                      <a:r>
                        <a:rPr lang="en-US" sz="2000" b="0" i="0" u="none" strike="noStrike">
                          <a:solidFill>
                            <a:srgbClr val="000000"/>
                          </a:solidFill>
                          <a:effectLst/>
                          <a:latin typeface="新細明體" panose="02020500000000000000" pitchFamily="18" charset="-120"/>
                          <a:ea typeface="新細明體" panose="02020500000000000000" pitchFamily="18" charset="-120"/>
                        </a:rPr>
                        <a:t>liberal</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0.12847</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0.03389</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3.79</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0.00015</a:t>
                      </a:r>
                      <a:endPar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2000" b="0" i="0" u="none" strike="noStrike">
                          <a:solidFill>
                            <a:srgbClr val="000000"/>
                          </a:solidFill>
                          <a:effectLst/>
                          <a:latin typeface="新細明體" panose="02020500000000000000" pitchFamily="18" charset="-120"/>
                          <a:ea typeface="+mn-ea"/>
                        </a:rPr>
                        <a:t>*** (highly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8848472"/>
                  </a:ext>
                </a:extLst>
              </a:tr>
              <a:tr h="654224">
                <a:tc>
                  <a:txBody>
                    <a:bodyPr/>
                    <a:lstStyle/>
                    <a:p>
                      <a:pPr marL="0" algn="ctr" defTabSz="914400" rtl="0" eaLnBrk="1" fontAlgn="b" latinLnBrk="0" hangingPunct="1"/>
                      <a:r>
                        <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rPr>
                        <a:t>conservative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-0.07924</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0.04747</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-1.669</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0.0951</a:t>
                      </a:r>
                      <a:endPar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fontAlgn="b">
                        <a:buFont typeface="Arial" panose="020B0604020202020204" pitchFamily="34" charset="0"/>
                        <a:buNone/>
                      </a:pPr>
                      <a:r>
                        <a:rPr lang="en-US" altLang="zh-TW" sz="2000">
                          <a:effectLst/>
                        </a:rPr>
                        <a:t>.</a:t>
                      </a:r>
                      <a:r>
                        <a:rPr lang="en-US" altLang="zh-TW" sz="2000" b="0" i="0" u="none" strike="noStrike">
                          <a:solidFill>
                            <a:srgbClr val="000000"/>
                          </a:solidFill>
                          <a:effectLst/>
                          <a:latin typeface="新細明體" panose="02020500000000000000" pitchFamily="18" charset="-120"/>
                          <a:ea typeface="+mn-ea"/>
                        </a:rPr>
                        <a:t>  (&lt; 10% </a:t>
                      </a:r>
                    </a:p>
                    <a:p>
                      <a:pPr marL="0" indent="0" algn="ctr" fontAlgn="b">
                        <a:buFont typeface="Arial" panose="020B0604020202020204" pitchFamily="34" charset="0"/>
                        <a:buNone/>
                      </a:pPr>
                      <a:r>
                        <a:rPr lang="en-US" altLang="zh-TW" sz="2000" b="0" i="0" u="none" strike="noStrike">
                          <a:solidFill>
                            <a:srgbClr val="000000"/>
                          </a:solidFill>
                          <a:effectLst/>
                          <a:latin typeface="新細明體" panose="02020500000000000000" pitchFamily="18" charset="-120"/>
                          <a:ea typeface="+mn-ea"/>
                        </a:rPr>
                        <a:t> significant)</a:t>
                      </a:r>
                      <a:endParaRPr lang="en-US" altLang="zh-TW" sz="2000" b="0" i="0" u="none" strike="noStrike" kern="1200">
                        <a:solidFill>
                          <a:srgbClr val="000000"/>
                        </a:solidFill>
                        <a:effectLst/>
                        <a:latin typeface="新細明體" panose="02020500000000000000" pitchFamily="18" charset="-120"/>
                        <a:ea typeface="+mn-ea"/>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5700982"/>
                  </a:ext>
                </a:extLst>
              </a:tr>
            </a:tbl>
          </a:graphicData>
        </a:graphic>
      </p:graphicFrame>
      <p:graphicFrame>
        <p:nvGraphicFramePr>
          <p:cNvPr id="9" name="表格 8">
            <a:extLst>
              <a:ext uri="{FF2B5EF4-FFF2-40B4-BE49-F238E27FC236}">
                <a16:creationId xmlns:a16="http://schemas.microsoft.com/office/drawing/2014/main" id="{39AC4DD8-1710-45F2-6A3C-9CEBAFE8B8BE}"/>
              </a:ext>
            </a:extLst>
          </p:cNvPr>
          <p:cNvGraphicFramePr>
            <a:graphicFrameLocks noGrp="1"/>
          </p:cNvGraphicFramePr>
          <p:nvPr>
            <p:extLst>
              <p:ext uri="{D42A27DB-BD31-4B8C-83A1-F6EECF244321}">
                <p14:modId xmlns:p14="http://schemas.microsoft.com/office/powerpoint/2010/main" val="2198853477"/>
              </p:ext>
            </p:extLst>
          </p:nvPr>
        </p:nvGraphicFramePr>
        <p:xfrm>
          <a:off x="1417530" y="4894330"/>
          <a:ext cx="9356940" cy="1576446"/>
        </p:xfrm>
        <a:graphic>
          <a:graphicData uri="http://schemas.openxmlformats.org/drawingml/2006/table">
            <a:tbl>
              <a:tblPr firstRow="1" bandRow="1"/>
              <a:tblGrid>
                <a:gridCol w="1591928">
                  <a:extLst>
                    <a:ext uri="{9D8B030D-6E8A-4147-A177-3AD203B41FA5}">
                      <a16:colId xmlns:a16="http://schemas.microsoft.com/office/drawing/2014/main" val="2923775872"/>
                    </a:ext>
                  </a:extLst>
                </a:gridCol>
                <a:gridCol w="1459565">
                  <a:extLst>
                    <a:ext uri="{9D8B030D-6E8A-4147-A177-3AD203B41FA5}">
                      <a16:colId xmlns:a16="http://schemas.microsoft.com/office/drawing/2014/main" val="1904857616"/>
                    </a:ext>
                  </a:extLst>
                </a:gridCol>
                <a:gridCol w="1634209">
                  <a:extLst>
                    <a:ext uri="{9D8B030D-6E8A-4147-A177-3AD203B41FA5}">
                      <a16:colId xmlns:a16="http://schemas.microsoft.com/office/drawing/2014/main" val="10254321"/>
                    </a:ext>
                  </a:extLst>
                </a:gridCol>
                <a:gridCol w="1534191">
                  <a:extLst>
                    <a:ext uri="{9D8B030D-6E8A-4147-A177-3AD203B41FA5}">
                      <a16:colId xmlns:a16="http://schemas.microsoft.com/office/drawing/2014/main" val="206516369"/>
                    </a:ext>
                  </a:extLst>
                </a:gridCol>
                <a:gridCol w="1247033">
                  <a:extLst>
                    <a:ext uri="{9D8B030D-6E8A-4147-A177-3AD203B41FA5}">
                      <a16:colId xmlns:a16="http://schemas.microsoft.com/office/drawing/2014/main" val="1187759848"/>
                    </a:ext>
                  </a:extLst>
                </a:gridCol>
                <a:gridCol w="1890014">
                  <a:extLst>
                    <a:ext uri="{9D8B030D-6E8A-4147-A177-3AD203B41FA5}">
                      <a16:colId xmlns:a16="http://schemas.microsoft.com/office/drawing/2014/main" val="403418359"/>
                    </a:ext>
                  </a:extLst>
                </a:gridCol>
              </a:tblGrid>
              <a:tr h="267998">
                <a:tc>
                  <a:txBody>
                    <a:bodyPr/>
                    <a:lstStyle/>
                    <a:p>
                      <a:pPr algn="ctr" fontAlgn="t"/>
                      <a:r>
                        <a:rPr lang="en-US" sz="1500" b="1" i="0" u="none" strike="noStrike" err="1">
                          <a:solidFill>
                            <a:srgbClr val="000000"/>
                          </a:solidFill>
                          <a:effectLst/>
                          <a:latin typeface="新細明體" panose="02020500000000000000" pitchFamily="18" charset="-120"/>
                          <a:ea typeface="新細明體" panose="02020500000000000000" pitchFamily="18" charset="-120"/>
                        </a:rPr>
                        <a:t>Treatmentv</a:t>
                      </a:r>
                      <a:endParaRPr lang="en-US" sz="1500" b="1" i="0" u="none" strike="noStrike">
                        <a:solidFill>
                          <a:srgbClr val="000000"/>
                        </a:solidFill>
                        <a:effectLst/>
                        <a:latin typeface="新細明體" panose="02020500000000000000" pitchFamily="18" charset="-120"/>
                        <a:ea typeface="新細明體" panose="02020500000000000000" pitchFamily="18" charset="-120"/>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Estimate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Std. Error</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t-value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p-value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500" b="1" i="0" u="none" strike="noStrike">
                          <a:solidFill>
                            <a:srgbClr val="000000"/>
                          </a:solidFill>
                          <a:effectLst/>
                          <a:latin typeface="新細明體" panose="02020500000000000000" pitchFamily="18" charset="-120"/>
                          <a:ea typeface="新細明體" panose="02020500000000000000" pitchFamily="18" charset="-120"/>
                        </a:rPr>
                        <a:t>Significance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62437315"/>
                  </a:ext>
                </a:extLst>
              </a:tr>
              <a:tr h="654224">
                <a:tc>
                  <a:txBody>
                    <a:bodyPr/>
                    <a:lstStyle/>
                    <a:p>
                      <a:pPr algn="ctr" fontAlgn="b"/>
                      <a:r>
                        <a:rPr lang="en-US" sz="2000" b="0" i="0" u="none" strike="noStrike">
                          <a:solidFill>
                            <a:srgbClr val="000000"/>
                          </a:solidFill>
                          <a:effectLst/>
                          <a:latin typeface="新細明體" panose="02020500000000000000" pitchFamily="18" charset="-120"/>
                          <a:ea typeface="新細明體" panose="02020500000000000000" pitchFamily="18" charset="-120"/>
                        </a:rPr>
                        <a:t>liberal</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0.19537</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0.07729 </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2.528</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0.0115</a:t>
                      </a:r>
                      <a:endPar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fontAlgn="b">
                        <a:buFont typeface="Arial" panose="020B0604020202020204" pitchFamily="34" charset="0"/>
                        <a:buNone/>
                      </a:pPr>
                      <a:r>
                        <a:rPr lang="en-US" altLang="zh-TW" sz="2000" b="0" i="0" u="none" strike="noStrike" kern="1200">
                          <a:solidFill>
                            <a:srgbClr val="000000"/>
                          </a:solidFill>
                          <a:effectLst/>
                          <a:latin typeface="新細明體" panose="02020500000000000000" pitchFamily="18" charset="-120"/>
                          <a:ea typeface="+mn-ea"/>
                          <a:cs typeface="+mn-cs"/>
                        </a:rPr>
                        <a:t>* (&lt; 5%</a:t>
                      </a:r>
                    </a:p>
                    <a:p>
                      <a:pPr marL="0" indent="0" algn="ctr" fontAlgn="b">
                        <a:buFont typeface="Arial" panose="020B0604020202020204" pitchFamily="34" charset="0"/>
                        <a:buNone/>
                      </a:pPr>
                      <a:r>
                        <a:rPr lang="en-US" altLang="zh-TW" sz="2000" b="0" i="0" u="none" strike="noStrike" kern="1200">
                          <a:solidFill>
                            <a:srgbClr val="000000"/>
                          </a:solidFill>
                          <a:effectLst/>
                          <a:latin typeface="新細明體" panose="02020500000000000000" pitchFamily="18" charset="-120"/>
                          <a:ea typeface="+mn-ea"/>
                          <a:cs typeface="+mn-cs"/>
                        </a:rPr>
                        <a:t>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8848472"/>
                  </a:ext>
                </a:extLst>
              </a:tr>
              <a:tr h="654224">
                <a:tc>
                  <a:txBody>
                    <a:bodyPr/>
                    <a:lstStyle/>
                    <a:p>
                      <a:pPr marL="0" algn="ctr" defTabSz="914400" rtl="0" eaLnBrk="1" fontAlgn="b" latinLnBrk="0" hangingPunct="1"/>
                      <a:r>
                        <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rPr>
                        <a:t>conservative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-0.3279</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0.0950</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-3.452</a:t>
                      </a:r>
                      <a:endParaRPr lang="en-US" altLang="zh-TW"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TW" sz="2000">
                          <a:effectLst/>
                        </a:rPr>
                        <a:t>0.000557</a:t>
                      </a:r>
                      <a:endParaRPr lang="en-US" sz="2000" b="0" i="0" u="none" strike="noStrike" kern="1200">
                        <a:solidFill>
                          <a:srgbClr val="000000"/>
                        </a:solidFill>
                        <a:effectLst/>
                        <a:latin typeface="新細明體" panose="02020500000000000000" pitchFamily="18" charset="-120"/>
                        <a:ea typeface="新細明體" panose="02020500000000000000" pitchFamily="18" charset="-120"/>
                        <a:cs typeface="+mn-cs"/>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altLang="zh-TW" sz="2000" b="0" i="0" u="none" strike="noStrike">
                          <a:solidFill>
                            <a:srgbClr val="000000"/>
                          </a:solidFill>
                          <a:effectLst/>
                          <a:latin typeface="新細明體" panose="02020500000000000000" pitchFamily="18" charset="-120"/>
                          <a:ea typeface="+mn-ea"/>
                        </a:rPr>
                        <a:t>*** (highly significant)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5700982"/>
                  </a:ext>
                </a:extLst>
              </a:tr>
            </a:tbl>
          </a:graphicData>
        </a:graphic>
      </p:graphicFrame>
      <p:sp>
        <p:nvSpPr>
          <p:cNvPr id="2" name="文字方塊 1">
            <a:extLst>
              <a:ext uri="{FF2B5EF4-FFF2-40B4-BE49-F238E27FC236}">
                <a16:creationId xmlns:a16="http://schemas.microsoft.com/office/drawing/2014/main" id="{8CCB05D2-AA0A-A31D-7CE6-8DF81617360F}"/>
              </a:ext>
            </a:extLst>
          </p:cNvPr>
          <p:cNvSpPr txBox="1"/>
          <p:nvPr/>
        </p:nvSpPr>
        <p:spPr>
          <a:xfrm>
            <a:off x="11022903" y="5099030"/>
            <a:ext cx="460332" cy="584775"/>
          </a:xfrm>
          <a:prstGeom prst="rect">
            <a:avLst/>
          </a:prstGeom>
          <a:noFill/>
        </p:spPr>
        <p:txBody>
          <a:bodyPr wrap="square">
            <a:spAutoFit/>
          </a:bodyPr>
          <a:lstStyle/>
          <a:p>
            <a:r>
              <a:rPr lang="zh-TW" altLang="en-US" sz="3200"/>
              <a:t>✅</a:t>
            </a:r>
          </a:p>
        </p:txBody>
      </p:sp>
      <p:sp>
        <p:nvSpPr>
          <p:cNvPr id="5" name="文字方塊 4">
            <a:extLst>
              <a:ext uri="{FF2B5EF4-FFF2-40B4-BE49-F238E27FC236}">
                <a16:creationId xmlns:a16="http://schemas.microsoft.com/office/drawing/2014/main" id="{34E99A74-9887-810A-9C65-F10A85174EDE}"/>
              </a:ext>
            </a:extLst>
          </p:cNvPr>
          <p:cNvSpPr txBox="1"/>
          <p:nvPr/>
        </p:nvSpPr>
        <p:spPr>
          <a:xfrm>
            <a:off x="11022903" y="5871387"/>
            <a:ext cx="460332" cy="584775"/>
          </a:xfrm>
          <a:prstGeom prst="rect">
            <a:avLst/>
          </a:prstGeom>
          <a:noFill/>
        </p:spPr>
        <p:txBody>
          <a:bodyPr wrap="square">
            <a:spAutoFit/>
          </a:bodyPr>
          <a:lstStyle/>
          <a:p>
            <a:r>
              <a:rPr lang="zh-TW" altLang="en-US" sz="3200"/>
              <a:t>✅</a:t>
            </a:r>
          </a:p>
        </p:txBody>
      </p:sp>
      <p:sp>
        <p:nvSpPr>
          <p:cNvPr id="17" name="文字方塊 16">
            <a:extLst>
              <a:ext uri="{FF2B5EF4-FFF2-40B4-BE49-F238E27FC236}">
                <a16:creationId xmlns:a16="http://schemas.microsoft.com/office/drawing/2014/main" id="{0DF4A45B-47DE-6D1B-F84D-59E6B63B812A}"/>
              </a:ext>
            </a:extLst>
          </p:cNvPr>
          <p:cNvSpPr txBox="1"/>
          <p:nvPr/>
        </p:nvSpPr>
        <p:spPr>
          <a:xfrm>
            <a:off x="11022903" y="2670578"/>
            <a:ext cx="460332" cy="584775"/>
          </a:xfrm>
          <a:prstGeom prst="rect">
            <a:avLst/>
          </a:prstGeom>
          <a:noFill/>
        </p:spPr>
        <p:txBody>
          <a:bodyPr wrap="square">
            <a:spAutoFit/>
          </a:bodyPr>
          <a:lstStyle/>
          <a:p>
            <a:r>
              <a:rPr lang="zh-TW" altLang="en-US" sz="3200"/>
              <a:t>✅</a:t>
            </a:r>
          </a:p>
        </p:txBody>
      </p:sp>
      <p:sp>
        <p:nvSpPr>
          <p:cNvPr id="18" name="文字方塊 17">
            <a:extLst>
              <a:ext uri="{FF2B5EF4-FFF2-40B4-BE49-F238E27FC236}">
                <a16:creationId xmlns:a16="http://schemas.microsoft.com/office/drawing/2014/main" id="{6E425217-A283-2E60-AE67-4591CE96C092}"/>
              </a:ext>
            </a:extLst>
          </p:cNvPr>
          <p:cNvSpPr txBox="1"/>
          <p:nvPr/>
        </p:nvSpPr>
        <p:spPr>
          <a:xfrm>
            <a:off x="11022903" y="3420124"/>
            <a:ext cx="460332" cy="584775"/>
          </a:xfrm>
          <a:prstGeom prst="rect">
            <a:avLst/>
          </a:prstGeom>
          <a:noFill/>
        </p:spPr>
        <p:txBody>
          <a:bodyPr wrap="square">
            <a:spAutoFit/>
          </a:bodyPr>
          <a:lstStyle/>
          <a:p>
            <a:r>
              <a:rPr lang="zh-TW" altLang="en-US" sz="3200"/>
              <a:t>✅</a:t>
            </a:r>
          </a:p>
        </p:txBody>
      </p:sp>
      <p:sp>
        <p:nvSpPr>
          <p:cNvPr id="19" name="文字方塊 18">
            <a:extLst>
              <a:ext uri="{FF2B5EF4-FFF2-40B4-BE49-F238E27FC236}">
                <a16:creationId xmlns:a16="http://schemas.microsoft.com/office/drawing/2014/main" id="{33591CAE-9F59-140D-1198-DC5FFF46BA76}"/>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TW" sz="2800">
                <a:solidFill>
                  <a:srgbClr val="FFFFFF"/>
                </a:solidFill>
                <a:latin typeface="+mj-lt"/>
                <a:ea typeface="+mj-ea"/>
                <a:cs typeface="+mj-cs"/>
              </a:rPr>
              <a:t>Consider Subgroups</a:t>
            </a:r>
          </a:p>
        </p:txBody>
      </p:sp>
    </p:spTree>
    <p:extLst>
      <p:ext uri="{BB962C8B-B14F-4D97-AF65-F5344CB8AC3E}">
        <p14:creationId xmlns:p14="http://schemas.microsoft.com/office/powerpoint/2010/main" val="341967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7" grpId="0"/>
      <p:bldP spid="1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584B6-8B1E-4065-5D96-1D9A3F468264}"/>
            </a:ext>
          </a:extLst>
        </p:cNvPr>
        <p:cNvGrpSpPr/>
        <p:nvPr/>
      </p:nvGrpSpPr>
      <p:grpSpPr>
        <a:xfrm>
          <a:off x="0" y="0"/>
          <a:ext cx="0" cy="0"/>
          <a:chOff x="0" y="0"/>
          <a:chExt cx="0" cy="0"/>
        </a:xfrm>
      </p:grpSpPr>
      <p:sp>
        <p:nvSpPr>
          <p:cNvPr id="10" name="文字方塊 9">
            <a:extLst>
              <a:ext uri="{FF2B5EF4-FFF2-40B4-BE49-F238E27FC236}">
                <a16:creationId xmlns:a16="http://schemas.microsoft.com/office/drawing/2014/main" id="{864E7A45-4BDA-1D3E-BD09-BFD41BE0EC3C}"/>
              </a:ext>
            </a:extLst>
          </p:cNvPr>
          <p:cNvSpPr txBox="1"/>
          <p:nvPr/>
        </p:nvSpPr>
        <p:spPr>
          <a:xfrm>
            <a:off x="8571507" y="387224"/>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 for Conservative</a:t>
            </a:r>
          </a:p>
        </p:txBody>
      </p:sp>
      <p:sp useBgFill="1">
        <p:nvSpPr>
          <p:cNvPr id="11" name="Rectangle 13">
            <a:extLst>
              <a:ext uri="{FF2B5EF4-FFF2-40B4-BE49-F238E27FC236}">
                <a16:creationId xmlns:a16="http://schemas.microsoft.com/office/drawing/2014/main" id="{918E46A7-E345-8D1B-E648-B174D49089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5">
            <a:extLst>
              <a:ext uri="{FF2B5EF4-FFF2-40B4-BE49-F238E27FC236}">
                <a16:creationId xmlns:a16="http://schemas.microsoft.com/office/drawing/2014/main" id="{CC00337E-51D6-FDAD-2246-A1367D68F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856C8D7C-D3B7-F89F-504F-C64070287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9">
            <a:extLst>
              <a:ext uri="{FF2B5EF4-FFF2-40B4-BE49-F238E27FC236}">
                <a16:creationId xmlns:a16="http://schemas.microsoft.com/office/drawing/2014/main" id="{BF0FEAE0-28A9-2C52-A8CA-BF544E2293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1">
            <a:extLst>
              <a:ext uri="{FF2B5EF4-FFF2-40B4-BE49-F238E27FC236}">
                <a16:creationId xmlns:a16="http://schemas.microsoft.com/office/drawing/2014/main" id="{830013A0-4C7E-CDD3-4CC4-D2195E14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文字方塊 20">
            <a:extLst>
              <a:ext uri="{FF2B5EF4-FFF2-40B4-BE49-F238E27FC236}">
                <a16:creationId xmlns:a16="http://schemas.microsoft.com/office/drawing/2014/main" id="{75C13FF9-0074-DF5A-529E-B34B80C243D7}"/>
              </a:ext>
            </a:extLst>
          </p:cNvPr>
          <p:cNvSpPr txBox="1"/>
          <p:nvPr/>
        </p:nvSpPr>
        <p:spPr>
          <a:xfrm>
            <a:off x="8711381" y="401838"/>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a:t>
            </a:r>
            <a:r>
              <a:rPr lang="zh-TW" altLang="en-US" sz="2000">
                <a:solidFill>
                  <a:srgbClr val="FFFFFF"/>
                </a:solidFill>
              </a:rPr>
              <a:t> </a:t>
            </a:r>
            <a:r>
              <a:rPr lang="en-US" altLang="zh-TW" sz="2000">
                <a:solidFill>
                  <a:srgbClr val="FFFFFF"/>
                </a:solidFill>
              </a:rPr>
              <a:t>(LASSO) for </a:t>
            </a:r>
          </a:p>
          <a:p>
            <a:pPr>
              <a:lnSpc>
                <a:spcPct val="90000"/>
              </a:lnSpc>
              <a:spcBef>
                <a:spcPts val="1000"/>
              </a:spcBef>
            </a:pPr>
            <a:r>
              <a:rPr lang="en-US" altLang="zh-TW" sz="2000">
                <a:solidFill>
                  <a:srgbClr val="FFFFFF"/>
                </a:solidFill>
              </a:rPr>
              <a:t>Liberal</a:t>
            </a:r>
            <a:r>
              <a:rPr lang="zh-TW" altLang="en-US" sz="2000">
                <a:solidFill>
                  <a:srgbClr val="FFFFFF"/>
                </a:solidFill>
              </a:rPr>
              <a:t> </a:t>
            </a:r>
            <a:r>
              <a:rPr lang="en-US" altLang="zh-TW" sz="2000">
                <a:solidFill>
                  <a:srgbClr val="FFFFFF"/>
                </a:solidFill>
              </a:rPr>
              <a:t>or Conservative</a:t>
            </a:r>
          </a:p>
        </p:txBody>
      </p:sp>
      <p:sp>
        <p:nvSpPr>
          <p:cNvPr id="3" name="文字方塊 2">
            <a:extLst>
              <a:ext uri="{FF2B5EF4-FFF2-40B4-BE49-F238E27FC236}">
                <a16:creationId xmlns:a16="http://schemas.microsoft.com/office/drawing/2014/main" id="{3A2B9DC1-3EFB-1E96-B355-A00F19FBC97D}"/>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TW" sz="2800">
                <a:solidFill>
                  <a:srgbClr val="FFFFFF"/>
                </a:solidFill>
                <a:latin typeface="+mj-lt"/>
                <a:ea typeface="+mj-ea"/>
                <a:cs typeface="+mj-cs"/>
              </a:rPr>
              <a:t>Consider Subgroups</a:t>
            </a:r>
          </a:p>
        </p:txBody>
      </p:sp>
      <p:sp>
        <p:nvSpPr>
          <p:cNvPr id="6" name="文字方塊 5">
            <a:extLst>
              <a:ext uri="{FF2B5EF4-FFF2-40B4-BE49-F238E27FC236}">
                <a16:creationId xmlns:a16="http://schemas.microsoft.com/office/drawing/2014/main" id="{57BC9534-3FB0-2AAC-8F19-44DA1680ECF3}"/>
              </a:ext>
            </a:extLst>
          </p:cNvPr>
          <p:cNvSpPr txBox="1"/>
          <p:nvPr/>
        </p:nvSpPr>
        <p:spPr>
          <a:xfrm>
            <a:off x="1671093" y="2739793"/>
            <a:ext cx="9026134" cy="2308324"/>
          </a:xfrm>
          <a:prstGeom prst="rect">
            <a:avLst/>
          </a:prstGeom>
          <a:noFill/>
        </p:spPr>
        <p:txBody>
          <a:bodyPr wrap="square" lIns="91440" tIns="45720" rIns="91440" bIns="45720" anchor="t">
            <a:spAutoFit/>
          </a:bodyPr>
          <a:lstStyle/>
          <a:p>
            <a:pPr marL="342900" indent="-342900">
              <a:buFont typeface="Arial" panose="020B0604020202020204" pitchFamily="34" charset="0"/>
              <a:buChar char="•"/>
            </a:pPr>
            <a:r>
              <a:rPr lang="en-US" altLang="zh-TW" sz="2400" b="1">
                <a:ea typeface="新細明體"/>
              </a:rPr>
              <a:t>I</a:t>
            </a:r>
            <a:r>
              <a:rPr lang="zh-TW" altLang="en-US" sz="2400" b="1">
                <a:ea typeface="新細明體"/>
              </a:rPr>
              <a:t>ncome</a:t>
            </a:r>
            <a:r>
              <a:rPr lang="zh-TW" altLang="en-US" sz="2400">
                <a:ea typeface="新細明體"/>
              </a:rPr>
              <a:t>---- Lower Class / Middle Class / Upper Middle Class</a:t>
            </a:r>
            <a:endParaRPr lang="en-US" altLang="zh-TW" sz="2400">
              <a:ea typeface="新細明體"/>
            </a:endParaRPr>
          </a:p>
          <a:p>
            <a:pPr marL="342900" indent="-342900">
              <a:buFont typeface="Arial" panose="020B0604020202020204" pitchFamily="34" charset="0"/>
              <a:buChar char="•"/>
            </a:pPr>
            <a:r>
              <a:rPr lang="en-US" altLang="zh-TW" sz="2400" b="1">
                <a:ea typeface="新細明體"/>
              </a:rPr>
              <a:t>A</a:t>
            </a:r>
            <a:r>
              <a:rPr lang="zh-TW" altLang="en-US" sz="2400" b="1">
                <a:ea typeface="新細明體"/>
              </a:rPr>
              <a:t>ge</a:t>
            </a:r>
            <a:r>
              <a:rPr lang="zh-TW" altLang="en-US" sz="2400">
                <a:ea typeface="新細明體"/>
              </a:rPr>
              <a:t>---- </a:t>
            </a:r>
            <a:r>
              <a:rPr lang="en-US" altLang="zh-TW" sz="2400">
                <a:ea typeface="新細明體"/>
              </a:rPr>
              <a:t>A</a:t>
            </a:r>
            <a:r>
              <a:rPr lang="zh-TW" altLang="en-US" sz="2400">
                <a:ea typeface="新細明體"/>
              </a:rPr>
              <a:t>dults / </a:t>
            </a:r>
            <a:r>
              <a:rPr lang="en-US" altLang="zh-TW" sz="2400">
                <a:ea typeface="新細明體"/>
              </a:rPr>
              <a:t>S</a:t>
            </a:r>
            <a:r>
              <a:rPr lang="zh-TW" altLang="en-US" sz="2400">
                <a:ea typeface="新細明體"/>
              </a:rPr>
              <a:t>eniors</a:t>
            </a:r>
            <a:endParaRPr lang="en-US" altLang="zh-TW" sz="2400">
              <a:ea typeface="新細明體"/>
            </a:endParaRPr>
          </a:p>
          <a:p>
            <a:pPr marL="342900" indent="-342900">
              <a:buFont typeface="Arial" panose="020B0604020202020204" pitchFamily="34" charset="0"/>
              <a:buChar char="•"/>
            </a:pPr>
            <a:r>
              <a:rPr lang="en-US" altLang="zh-TW" sz="2400" b="1">
                <a:ea typeface="新細明體"/>
              </a:rPr>
              <a:t>E</a:t>
            </a:r>
            <a:r>
              <a:rPr lang="zh-TW" altLang="en-US" sz="2400" b="1">
                <a:ea typeface="新細明體"/>
              </a:rPr>
              <a:t>du</a:t>
            </a:r>
            <a:r>
              <a:rPr lang="zh-TW" altLang="en-US" sz="2400">
                <a:ea typeface="新細明體"/>
              </a:rPr>
              <a:t>----</a:t>
            </a:r>
            <a:r>
              <a:rPr lang="en-US" altLang="zh-TW" sz="2400">
                <a:ea typeface="新細明體"/>
              </a:rPr>
              <a:t> </a:t>
            </a:r>
            <a:r>
              <a:rPr lang="zh-TW" altLang="en-US" sz="2400">
                <a:ea typeface="新細明體"/>
              </a:rPr>
              <a:t>High school </a:t>
            </a:r>
            <a:r>
              <a:rPr lang="en-US" altLang="zh-TW" sz="2400">
                <a:ea typeface="新細明體"/>
              </a:rPr>
              <a:t>/ </a:t>
            </a:r>
            <a:r>
              <a:rPr lang="zh-TW" altLang="en-US" sz="2400">
                <a:ea typeface="新細明體"/>
              </a:rPr>
              <a:t>College_Technical / University</a:t>
            </a:r>
            <a:endParaRPr lang="en-US" altLang="zh-TW" sz="2400">
              <a:ea typeface="新細明體"/>
            </a:endParaRPr>
          </a:p>
          <a:p>
            <a:pPr marL="342900" indent="-342900">
              <a:buFont typeface="Arial" panose="020B0604020202020204" pitchFamily="34" charset="0"/>
              <a:buChar char="•"/>
            </a:pPr>
            <a:r>
              <a:rPr lang="en-US" altLang="zh-TW" sz="2400" b="1">
                <a:ea typeface="新細明體"/>
              </a:rPr>
              <a:t>G</a:t>
            </a:r>
            <a:r>
              <a:rPr lang="zh-TW" altLang="en-US" sz="2400" b="1">
                <a:ea typeface="新細明體"/>
              </a:rPr>
              <a:t>ender</a:t>
            </a:r>
            <a:r>
              <a:rPr lang="zh-TW" altLang="en-US" sz="2400">
                <a:ea typeface="新細明體"/>
              </a:rPr>
              <a:t>---- </a:t>
            </a:r>
            <a:r>
              <a:rPr lang="en-US" altLang="zh-TW" sz="2400">
                <a:ea typeface="新細明體"/>
              </a:rPr>
              <a:t>M</a:t>
            </a:r>
            <a:r>
              <a:rPr lang="zh-TW" altLang="en-US" sz="2400">
                <a:ea typeface="新細明體"/>
              </a:rPr>
              <a:t>an / Woman</a:t>
            </a:r>
            <a:endParaRPr lang="en-US" altLang="zh-TW" sz="2400"/>
          </a:p>
          <a:p>
            <a:pPr marL="342900" indent="-342900">
              <a:buFont typeface="Arial" panose="020B0604020202020204" pitchFamily="34" charset="0"/>
              <a:buChar char="•"/>
            </a:pPr>
            <a:r>
              <a:rPr lang="en-US" altLang="zh-TW" sz="2400" b="1">
                <a:ea typeface="新細明體"/>
              </a:rPr>
              <a:t>Region</a:t>
            </a:r>
            <a:r>
              <a:rPr lang="zh-TW" altLang="en-US" sz="2400">
                <a:ea typeface="新細明體"/>
              </a:rPr>
              <a:t>--- Ontario / Prairies</a:t>
            </a:r>
            <a:endParaRPr lang="en-US" altLang="zh-TW" sz="2400">
              <a:ea typeface="新細明體"/>
            </a:endParaRPr>
          </a:p>
          <a:p>
            <a:pPr marL="342900" indent="-342900">
              <a:buFont typeface="Arial" panose="020B0604020202020204" pitchFamily="34" charset="0"/>
              <a:buChar char="•"/>
            </a:pPr>
            <a:r>
              <a:rPr lang="en-US" altLang="zh-TW" sz="2400" b="1">
                <a:ea typeface="新細明體"/>
              </a:rPr>
              <a:t>C</a:t>
            </a:r>
            <a:r>
              <a:rPr lang="zh-TW" altLang="en-US" sz="2400" b="1">
                <a:ea typeface="新細明體"/>
              </a:rPr>
              <a:t>ovid_sat</a:t>
            </a:r>
            <a:r>
              <a:rPr lang="zh-TW" altLang="en-US" sz="2400">
                <a:ea typeface="新細明體"/>
              </a:rPr>
              <a:t>--- </a:t>
            </a:r>
            <a:r>
              <a:rPr lang="en-US" altLang="zh-TW" sz="2400">
                <a:ea typeface="新細明體"/>
              </a:rPr>
              <a:t>Fairly  / Not Very / Not at all satisfied</a:t>
            </a:r>
            <a:endParaRPr lang="zh-TW" altLang="en-US" sz="2400">
              <a:ea typeface="新細明體"/>
            </a:endParaRPr>
          </a:p>
        </p:txBody>
      </p:sp>
      <p:sp>
        <p:nvSpPr>
          <p:cNvPr id="4" name="文字方塊 3">
            <a:extLst>
              <a:ext uri="{FF2B5EF4-FFF2-40B4-BE49-F238E27FC236}">
                <a16:creationId xmlns:a16="http://schemas.microsoft.com/office/drawing/2014/main" id="{72B23048-01D4-E75F-7AEF-50BA1721A8D8}"/>
              </a:ext>
            </a:extLst>
          </p:cNvPr>
          <p:cNvSpPr txBox="1"/>
          <p:nvPr/>
        </p:nvSpPr>
        <p:spPr>
          <a:xfrm>
            <a:off x="1845121" y="5503577"/>
            <a:ext cx="9026134" cy="707886"/>
          </a:xfrm>
          <a:prstGeom prst="rect">
            <a:avLst/>
          </a:prstGeom>
          <a:noFill/>
        </p:spPr>
        <p:txBody>
          <a:bodyPr wrap="square">
            <a:spAutoFit/>
          </a:bodyPr>
          <a:lstStyle/>
          <a:p>
            <a:r>
              <a:rPr lang="en-US" altLang="zh-TW" sz="2000"/>
              <a:t>These remaining subgroups are where our treatment effects hold up the best — and they help tell the clearest story.</a:t>
            </a:r>
            <a:endParaRPr lang="zh-TW" altLang="en-US" sz="2000"/>
          </a:p>
        </p:txBody>
      </p:sp>
    </p:spTree>
    <p:extLst>
      <p:ext uri="{BB962C8B-B14F-4D97-AF65-F5344CB8AC3E}">
        <p14:creationId xmlns:p14="http://schemas.microsoft.com/office/powerpoint/2010/main" val="13421184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AC3B4-D5D9-243D-C5B1-BD3F566808E1}"/>
            </a:ext>
          </a:extLst>
        </p:cNvPr>
        <p:cNvGrpSpPr/>
        <p:nvPr/>
      </p:nvGrpSpPr>
      <p:grpSpPr>
        <a:xfrm>
          <a:off x="0" y="0"/>
          <a:ext cx="0" cy="0"/>
          <a:chOff x="0" y="0"/>
          <a:chExt cx="0" cy="0"/>
        </a:xfrm>
      </p:grpSpPr>
      <p:sp>
        <p:nvSpPr>
          <p:cNvPr id="10" name="文字方塊 9">
            <a:extLst>
              <a:ext uri="{FF2B5EF4-FFF2-40B4-BE49-F238E27FC236}">
                <a16:creationId xmlns:a16="http://schemas.microsoft.com/office/drawing/2014/main" id="{8EC56401-E986-DE33-7F8B-D1260F645A07}"/>
              </a:ext>
            </a:extLst>
          </p:cNvPr>
          <p:cNvSpPr txBox="1"/>
          <p:nvPr/>
        </p:nvSpPr>
        <p:spPr>
          <a:xfrm>
            <a:off x="8571507" y="387224"/>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 for Conservative</a:t>
            </a:r>
          </a:p>
        </p:txBody>
      </p:sp>
      <p:sp useBgFill="1">
        <p:nvSpPr>
          <p:cNvPr id="11" name="Rectangle 13">
            <a:extLst>
              <a:ext uri="{FF2B5EF4-FFF2-40B4-BE49-F238E27FC236}">
                <a16:creationId xmlns:a16="http://schemas.microsoft.com/office/drawing/2014/main" id="{E952FE70-BF05-EEBB-D304-E0374B44C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5">
            <a:extLst>
              <a:ext uri="{FF2B5EF4-FFF2-40B4-BE49-F238E27FC236}">
                <a16:creationId xmlns:a16="http://schemas.microsoft.com/office/drawing/2014/main" id="{720C80E4-37BD-B7A9-EC34-F48522E79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E6D9EFA6-CE71-749E-BECE-67D641ED4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9">
            <a:extLst>
              <a:ext uri="{FF2B5EF4-FFF2-40B4-BE49-F238E27FC236}">
                <a16:creationId xmlns:a16="http://schemas.microsoft.com/office/drawing/2014/main" id="{33C7622B-7A8E-EE5F-7B39-B44F2AFDD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1">
            <a:extLst>
              <a:ext uri="{FF2B5EF4-FFF2-40B4-BE49-F238E27FC236}">
                <a16:creationId xmlns:a16="http://schemas.microsoft.com/office/drawing/2014/main" id="{655DB479-2129-E7F6-2CBC-BA66C1871F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字方塊 2">
            <a:extLst>
              <a:ext uri="{FF2B5EF4-FFF2-40B4-BE49-F238E27FC236}">
                <a16:creationId xmlns:a16="http://schemas.microsoft.com/office/drawing/2014/main" id="{08C9CB98-F552-F63C-D796-C8E122E28B57}"/>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TW" sz="2800">
                <a:solidFill>
                  <a:srgbClr val="FFFFFF"/>
                </a:solidFill>
                <a:latin typeface="+mj-lt"/>
                <a:ea typeface="+mj-ea"/>
                <a:cs typeface="+mj-cs"/>
              </a:rPr>
              <a:t>Summary</a:t>
            </a:r>
          </a:p>
        </p:txBody>
      </p:sp>
      <p:sp>
        <p:nvSpPr>
          <p:cNvPr id="5" name="文字方塊 4">
            <a:extLst>
              <a:ext uri="{FF2B5EF4-FFF2-40B4-BE49-F238E27FC236}">
                <a16:creationId xmlns:a16="http://schemas.microsoft.com/office/drawing/2014/main" id="{DB873FCB-6405-9653-1508-6BAC01018A81}"/>
              </a:ext>
            </a:extLst>
          </p:cNvPr>
          <p:cNvSpPr txBox="1"/>
          <p:nvPr/>
        </p:nvSpPr>
        <p:spPr>
          <a:xfrm>
            <a:off x="1857505" y="3413342"/>
            <a:ext cx="8476989" cy="1323439"/>
          </a:xfrm>
          <a:prstGeom prst="rect">
            <a:avLst/>
          </a:prstGeom>
          <a:noFill/>
        </p:spPr>
        <p:txBody>
          <a:bodyPr wrap="square">
            <a:spAutoFit/>
          </a:bodyPr>
          <a:lstStyle/>
          <a:p>
            <a:r>
              <a:rPr lang="en-US" altLang="zh-TW" sz="2800"/>
              <a:t>“In short, data may be messy, but method matters — and DDML helps bring clarity to complexity”</a:t>
            </a:r>
          </a:p>
          <a:p>
            <a:pPr algn="r"/>
            <a:endParaRPr lang="zh-TW" altLang="en-US" sz="2400" i="1"/>
          </a:p>
        </p:txBody>
      </p:sp>
    </p:spTree>
    <p:extLst>
      <p:ext uri="{BB962C8B-B14F-4D97-AF65-F5344CB8AC3E}">
        <p14:creationId xmlns:p14="http://schemas.microsoft.com/office/powerpoint/2010/main" val="320322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01B254-8D31-0FD4-412E-488198C3AD7A}"/>
            </a:ext>
          </a:extLst>
        </p:cNvPr>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F6DF6FC-3469-82F7-D58E-8D438ED7242A}"/>
              </a:ext>
            </a:extLst>
          </p:cNvPr>
          <p:cNvSpPr>
            <a:spLocks noGrp="1"/>
          </p:cNvSpPr>
          <p:nvPr>
            <p:ph type="ftr" sz="quarter" idx="11"/>
          </p:nvPr>
        </p:nvSpPr>
        <p:spPr>
          <a:xfrm rot="5400000">
            <a:off x="-1828800" y="2002536"/>
            <a:ext cx="4114800" cy="365125"/>
          </a:xfrm>
        </p:spPr>
        <p:txBody>
          <a:bodyPr vert="horz" lIns="91440" tIns="45720" rIns="91440" bIns="45720" rtlCol="0" anchor="ctr">
            <a:normAutofit/>
          </a:bodyPr>
          <a:lstStyle/>
          <a:p>
            <a:pPr algn="l"/>
            <a:endParaRPr lang="en-US" sz="1100" kern="1200">
              <a:solidFill>
                <a:srgbClr val="FFFFFF"/>
              </a:solidFill>
              <a:latin typeface="+mn-lt"/>
              <a:ea typeface="+mn-ea"/>
              <a:cs typeface="+mn-cs"/>
            </a:endParaRPr>
          </a:p>
        </p:txBody>
      </p:sp>
      <p:pic>
        <p:nvPicPr>
          <p:cNvPr id="8" name="图片 7" descr="背景图案&#10;&#10;AI 生成的内容可能不正确。">
            <a:extLst>
              <a:ext uri="{FF2B5EF4-FFF2-40B4-BE49-F238E27FC236}">
                <a16:creationId xmlns:a16="http://schemas.microsoft.com/office/drawing/2014/main" id="{3040D283-E6C3-68C6-E742-27844E8CA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6152" y="457200"/>
            <a:ext cx="9039696" cy="5943600"/>
          </a:xfrm>
          <a:prstGeom prst="rect">
            <a:avLst/>
          </a:prstGeom>
        </p:spPr>
      </p:pic>
      <p:sp>
        <p:nvSpPr>
          <p:cNvPr id="5" name="Date Placeholder 4">
            <a:extLst>
              <a:ext uri="{FF2B5EF4-FFF2-40B4-BE49-F238E27FC236}">
                <a16:creationId xmlns:a16="http://schemas.microsoft.com/office/drawing/2014/main" id="{AB8863A9-1DF0-5920-26A0-C3BF31579630}"/>
              </a:ext>
            </a:extLst>
          </p:cNvPr>
          <p:cNvSpPr>
            <a:spLocks noGrp="1"/>
          </p:cNvSpPr>
          <p:nvPr>
            <p:ph type="dt" sz="half" idx="10"/>
          </p:nvPr>
        </p:nvSpPr>
        <p:spPr>
          <a:xfrm>
            <a:off x="8991600" y="6455664"/>
            <a:ext cx="2743200" cy="365125"/>
          </a:xfrm>
        </p:spPr>
        <p:txBody>
          <a:bodyPr vert="horz" lIns="91440" tIns="45720" rIns="91440" bIns="45720" rtlCol="0" anchor="ctr">
            <a:normAutofit/>
          </a:bodyPr>
          <a:lstStyle/>
          <a:p>
            <a:pPr algn="r">
              <a:spcAft>
                <a:spcPts val="600"/>
              </a:spcAft>
            </a:pPr>
            <a:fld id="{A30C905C-BB5B-4822-92EE-3D1FC6982DFA}" type="datetime1">
              <a:rPr lang="en-US" sz="1100">
                <a:solidFill>
                  <a:srgbClr val="FFFFFF"/>
                </a:solidFill>
              </a:rPr>
              <a:pPr algn="r">
                <a:spcAft>
                  <a:spcPts val="600"/>
                </a:spcAft>
              </a:pPr>
              <a:t>3/31/25</a:t>
            </a:fld>
            <a:endParaRPr lang="en-US" sz="1100">
              <a:solidFill>
                <a:srgbClr val="FFFFFF"/>
              </a:solidFill>
            </a:endParaRPr>
          </a:p>
        </p:txBody>
      </p:sp>
      <p:sp>
        <p:nvSpPr>
          <p:cNvPr id="7" name="Slide Number Placeholder 6">
            <a:extLst>
              <a:ext uri="{FF2B5EF4-FFF2-40B4-BE49-F238E27FC236}">
                <a16:creationId xmlns:a16="http://schemas.microsoft.com/office/drawing/2014/main" id="{BC7E9BC2-AC5D-A97E-F898-F5379F7F1992}"/>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94917615-2DB4-4DAA-9DE3-B2B689A846E0}" type="slidenum">
              <a:rPr lang="en-US" sz="1100">
                <a:solidFill>
                  <a:srgbClr val="FFFFFF"/>
                </a:solidFill>
              </a:rPr>
              <a:pPr>
                <a:spcAft>
                  <a:spcPts val="600"/>
                </a:spcAft>
              </a:pPr>
              <a:t>6</a:t>
            </a:fld>
            <a:endParaRPr lang="en-US" sz="1100">
              <a:solidFill>
                <a:srgbClr val="FFFFFF"/>
              </a:solidFill>
            </a:endParaRPr>
          </a:p>
        </p:txBody>
      </p:sp>
    </p:spTree>
    <p:extLst>
      <p:ext uri="{BB962C8B-B14F-4D97-AF65-F5344CB8AC3E}">
        <p14:creationId xmlns:p14="http://schemas.microsoft.com/office/powerpoint/2010/main" val="33349079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93CBC-7AB6-0C38-4B89-7F9B3FDD1D7F}"/>
            </a:ext>
          </a:extLst>
        </p:cNvPr>
        <p:cNvGrpSpPr/>
        <p:nvPr/>
      </p:nvGrpSpPr>
      <p:grpSpPr>
        <a:xfrm>
          <a:off x="0" y="0"/>
          <a:ext cx="0" cy="0"/>
          <a:chOff x="0" y="0"/>
          <a:chExt cx="0" cy="0"/>
        </a:xfrm>
      </p:grpSpPr>
      <p:sp>
        <p:nvSpPr>
          <p:cNvPr id="10" name="文字方塊 9">
            <a:extLst>
              <a:ext uri="{FF2B5EF4-FFF2-40B4-BE49-F238E27FC236}">
                <a16:creationId xmlns:a16="http://schemas.microsoft.com/office/drawing/2014/main" id="{5557C561-AF21-F329-0FDD-CAEDB1A37B38}"/>
              </a:ext>
            </a:extLst>
          </p:cNvPr>
          <p:cNvSpPr txBox="1"/>
          <p:nvPr/>
        </p:nvSpPr>
        <p:spPr>
          <a:xfrm>
            <a:off x="8571507" y="387224"/>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 for Conservative</a:t>
            </a:r>
          </a:p>
        </p:txBody>
      </p:sp>
      <p:sp useBgFill="1">
        <p:nvSpPr>
          <p:cNvPr id="11" name="Rectangle 13">
            <a:extLst>
              <a:ext uri="{FF2B5EF4-FFF2-40B4-BE49-F238E27FC236}">
                <a16:creationId xmlns:a16="http://schemas.microsoft.com/office/drawing/2014/main" id="{7029974B-E4D9-158A-FA29-3BDC9515B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5">
            <a:extLst>
              <a:ext uri="{FF2B5EF4-FFF2-40B4-BE49-F238E27FC236}">
                <a16:creationId xmlns:a16="http://schemas.microsoft.com/office/drawing/2014/main" id="{3F17E953-7662-7BB9-DBA6-C9070DFD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1CBCE337-DF50-BEBF-8303-C70D618AA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9">
            <a:extLst>
              <a:ext uri="{FF2B5EF4-FFF2-40B4-BE49-F238E27FC236}">
                <a16:creationId xmlns:a16="http://schemas.microsoft.com/office/drawing/2014/main" id="{963BC246-E468-F947-BBAA-0C2033314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1">
            <a:extLst>
              <a:ext uri="{FF2B5EF4-FFF2-40B4-BE49-F238E27FC236}">
                <a16:creationId xmlns:a16="http://schemas.microsoft.com/office/drawing/2014/main" id="{49870E91-15E4-4482-6A6A-2AE75FBBA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字方塊 2">
            <a:extLst>
              <a:ext uri="{FF2B5EF4-FFF2-40B4-BE49-F238E27FC236}">
                <a16:creationId xmlns:a16="http://schemas.microsoft.com/office/drawing/2014/main" id="{4C200696-5C73-4F5E-9E8D-9D51BBA17BE3}"/>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a:solidFill>
                  <a:srgbClr val="FFFFFF"/>
                </a:solidFill>
                <a:ea typeface="+mn-lt"/>
                <a:cs typeface="+mn-lt"/>
              </a:rPr>
              <a:t>Conclusion</a:t>
            </a:r>
            <a:endParaRPr lang="en-US"/>
          </a:p>
        </p:txBody>
      </p:sp>
      <p:sp>
        <p:nvSpPr>
          <p:cNvPr id="2" name="TextBox 1">
            <a:extLst>
              <a:ext uri="{FF2B5EF4-FFF2-40B4-BE49-F238E27FC236}">
                <a16:creationId xmlns:a16="http://schemas.microsoft.com/office/drawing/2014/main" id="{98B0D1C6-8643-7982-7290-095C500E6AEC}"/>
              </a:ext>
            </a:extLst>
          </p:cNvPr>
          <p:cNvSpPr txBox="1"/>
          <p:nvPr/>
        </p:nvSpPr>
        <p:spPr>
          <a:xfrm>
            <a:off x="1050062" y="2101561"/>
            <a:ext cx="10095876" cy="42011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Arial"/>
                <a:ea typeface="+mn-lt"/>
                <a:cs typeface="Arial"/>
              </a:rPr>
              <a:t>For now, our results suggest that our study aligns with the empirical literature. Although a winner–loser gap exists, it is relatively small, as people continue to trust in the democratic process.</a:t>
            </a:r>
            <a:endParaRPr lang="en-US" sz="1500">
              <a:latin typeface="Arial"/>
              <a:ea typeface="+mn-lt"/>
              <a:cs typeface="Arial"/>
            </a:endParaRPr>
          </a:p>
          <a:p>
            <a:endParaRPr lang="en-US" sz="2800">
              <a:latin typeface="Arial"/>
              <a:ea typeface="+mn-lt"/>
              <a:cs typeface="Arial"/>
            </a:endParaRPr>
          </a:p>
          <a:p>
            <a:r>
              <a:rPr lang="en-US" sz="2800">
                <a:latin typeface="Arial"/>
                <a:ea typeface="+mn-lt"/>
                <a:cs typeface="Arial"/>
              </a:rPr>
              <a:t> </a:t>
            </a:r>
            <a:r>
              <a:rPr lang="en-US" sz="2800">
                <a:latin typeface="Arial"/>
                <a:cs typeface="Arial"/>
              </a:rPr>
              <a:t>If we have enough time, we could expand this project to include different years in order to capture time series trends, which would provide important insights for policymakers and political scientists.</a:t>
            </a:r>
            <a:br>
              <a:rPr lang="en-US" sz="1500">
                <a:latin typeface="Arial"/>
                <a:cs typeface="Arial"/>
              </a:rPr>
            </a:br>
            <a:endParaRPr lang="en-US" sz="1500">
              <a:latin typeface="Arial"/>
              <a:cs typeface="Arial"/>
            </a:endParaRPr>
          </a:p>
        </p:txBody>
      </p:sp>
    </p:spTree>
    <p:extLst>
      <p:ext uri="{BB962C8B-B14F-4D97-AF65-F5344CB8AC3E}">
        <p14:creationId xmlns:p14="http://schemas.microsoft.com/office/powerpoint/2010/main" val="9370451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38394-B1EF-8ADA-2978-0245F612C12C}"/>
            </a:ext>
          </a:extLst>
        </p:cNvPr>
        <p:cNvGrpSpPr/>
        <p:nvPr/>
      </p:nvGrpSpPr>
      <p:grpSpPr>
        <a:xfrm>
          <a:off x="0" y="0"/>
          <a:ext cx="0" cy="0"/>
          <a:chOff x="0" y="0"/>
          <a:chExt cx="0" cy="0"/>
        </a:xfrm>
      </p:grpSpPr>
      <p:sp>
        <p:nvSpPr>
          <p:cNvPr id="10" name="文字方塊 9">
            <a:extLst>
              <a:ext uri="{FF2B5EF4-FFF2-40B4-BE49-F238E27FC236}">
                <a16:creationId xmlns:a16="http://schemas.microsoft.com/office/drawing/2014/main" id="{441369CA-12D9-C0C3-8132-4E2091A05AB8}"/>
              </a:ext>
            </a:extLst>
          </p:cNvPr>
          <p:cNvSpPr txBox="1"/>
          <p:nvPr/>
        </p:nvSpPr>
        <p:spPr>
          <a:xfrm>
            <a:off x="8571507" y="387224"/>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 for Conservative</a:t>
            </a:r>
          </a:p>
        </p:txBody>
      </p:sp>
      <p:sp useBgFill="1">
        <p:nvSpPr>
          <p:cNvPr id="11" name="Rectangle 13">
            <a:extLst>
              <a:ext uri="{FF2B5EF4-FFF2-40B4-BE49-F238E27FC236}">
                <a16:creationId xmlns:a16="http://schemas.microsoft.com/office/drawing/2014/main" id="{DD08DFAE-F951-AC2F-5D2D-68B41521A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5">
            <a:extLst>
              <a:ext uri="{FF2B5EF4-FFF2-40B4-BE49-F238E27FC236}">
                <a16:creationId xmlns:a16="http://schemas.microsoft.com/office/drawing/2014/main" id="{EFEE06FC-8BA8-83F1-87CC-7EA0D0E05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F4414991-29F4-3A5C-8BBB-0B0F55888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9">
            <a:extLst>
              <a:ext uri="{FF2B5EF4-FFF2-40B4-BE49-F238E27FC236}">
                <a16:creationId xmlns:a16="http://schemas.microsoft.com/office/drawing/2014/main" id="{891FD78E-7D20-5B79-ACBB-41E5A52FB4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1">
            <a:extLst>
              <a:ext uri="{FF2B5EF4-FFF2-40B4-BE49-F238E27FC236}">
                <a16:creationId xmlns:a16="http://schemas.microsoft.com/office/drawing/2014/main" id="{9E5D969D-1B52-972C-9079-89FE43100B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字方塊 2">
            <a:extLst>
              <a:ext uri="{FF2B5EF4-FFF2-40B4-BE49-F238E27FC236}">
                <a16:creationId xmlns:a16="http://schemas.microsoft.com/office/drawing/2014/main" id="{22FD6A66-8122-A71F-A46D-342438589552}"/>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TW" sz="2800" dirty="0">
                <a:solidFill>
                  <a:srgbClr val="FFFFFF"/>
                </a:solidFill>
                <a:latin typeface="+mj-lt"/>
                <a:ea typeface="新細明體"/>
                <a:cs typeface="+mj-cs"/>
              </a:rPr>
              <a:t>Reference</a:t>
            </a:r>
          </a:p>
        </p:txBody>
      </p:sp>
      <p:sp>
        <p:nvSpPr>
          <p:cNvPr id="4" name="TextBox 3">
            <a:extLst>
              <a:ext uri="{FF2B5EF4-FFF2-40B4-BE49-F238E27FC236}">
                <a16:creationId xmlns:a16="http://schemas.microsoft.com/office/drawing/2014/main" id="{C15FA486-CBD1-528A-6D32-B5507C0F8AF7}"/>
              </a:ext>
            </a:extLst>
          </p:cNvPr>
          <p:cNvSpPr txBox="1"/>
          <p:nvPr/>
        </p:nvSpPr>
        <p:spPr>
          <a:xfrm>
            <a:off x="324929" y="1830957"/>
            <a:ext cx="11527764"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b="1" dirty="0"/>
              <a:t>Blais, André, and François </a:t>
            </a:r>
            <a:r>
              <a:rPr lang="en-US" b="1" dirty="0" err="1"/>
              <a:t>Gélineau</a:t>
            </a:r>
            <a:r>
              <a:rPr lang="en-US" b="1" dirty="0"/>
              <a:t>.</a:t>
            </a:r>
            <a:r>
              <a:rPr lang="en-US" dirty="0"/>
              <a:t> “Winning, Losing and Satisfaction with Democracy.” </a:t>
            </a:r>
            <a:r>
              <a:rPr lang="en-US" i="1" dirty="0"/>
              <a:t>Political Studies</a:t>
            </a:r>
            <a:r>
              <a:rPr lang="en-US" dirty="0"/>
              <a:t> 55, no. 2 (2007): 425–441. https://doi.org/10.1111/j.1467-9248.2007.00659.x.</a:t>
            </a:r>
          </a:p>
          <a:p>
            <a:endParaRPr lang="en-US" dirty="0"/>
          </a:p>
          <a:p>
            <a:r>
              <a:rPr lang="en-US" dirty="0"/>
              <a:t>. </a:t>
            </a:r>
            <a:r>
              <a:rPr lang="en-US" b="1" dirty="0"/>
              <a:t>Blais, André, and Marc André Bodet.</a:t>
            </a:r>
            <a:r>
              <a:rPr lang="en-US" dirty="0"/>
              <a:t> “How Do Voters Form Expectations about the Parties’ Chances of Winning the Election?” </a:t>
            </a:r>
            <a:r>
              <a:rPr lang="en-US" i="1" dirty="0"/>
              <a:t>Social Science Quarterly</a:t>
            </a:r>
            <a:r>
              <a:rPr lang="en-US" dirty="0"/>
              <a:t> 87, no. 3 (2006): 477–493. </a:t>
            </a:r>
            <a:r>
              <a:rPr lang="en-US" dirty="0">
                <a:hlinkClick r:id="rId2"/>
              </a:rPr>
              <a:t>https://www.jstor.org/stable/42956137</a:t>
            </a:r>
            <a:r>
              <a:rPr lang="en-US" dirty="0"/>
              <a:t>.</a:t>
            </a:r>
            <a:endParaRPr lang="en-US"/>
          </a:p>
          <a:p>
            <a:endParaRPr lang="en-US" dirty="0"/>
          </a:p>
          <a:p>
            <a:r>
              <a:rPr lang="en-US" dirty="0"/>
              <a:t> </a:t>
            </a:r>
            <a:r>
              <a:rPr lang="en-US" b="1" dirty="0" err="1"/>
              <a:t>Curini</a:t>
            </a:r>
            <a:r>
              <a:rPr lang="en-US" b="1" dirty="0"/>
              <a:t>, Luigi, Willy Jou, and Vincenzo Memoli.</a:t>
            </a:r>
            <a:r>
              <a:rPr lang="en-US" dirty="0"/>
              <a:t> “Satisfaction with Democracy and the Winner–Loser Debate: The Role of Policy Preferences and Past Experience.” </a:t>
            </a:r>
            <a:r>
              <a:rPr lang="en-US" i="1" dirty="0"/>
              <a:t>British Journal of Political Science</a:t>
            </a:r>
            <a:r>
              <a:rPr lang="en-US" dirty="0"/>
              <a:t> 42, no. 2 (2012): 241–261. </a:t>
            </a:r>
            <a:r>
              <a:rPr lang="en-US" dirty="0">
                <a:hlinkClick r:id="rId3"/>
              </a:rPr>
              <a:t>https://www.jstor.org/stable/41485683</a:t>
            </a:r>
            <a:r>
              <a:rPr lang="en-US" dirty="0"/>
              <a:t>.</a:t>
            </a:r>
          </a:p>
          <a:p>
            <a:endParaRPr lang="en-US" dirty="0"/>
          </a:p>
          <a:p>
            <a:r>
              <a:rPr lang="en-US" b="1" dirty="0"/>
              <a:t>Daoust, Jean-François, Miroslav </a:t>
            </a:r>
            <a:r>
              <a:rPr lang="en-US" b="1" dirty="0" err="1"/>
              <a:t>Nemčok</a:t>
            </a:r>
            <a:r>
              <a:rPr lang="en-US" b="1" dirty="0"/>
              <a:t>, Philipp </a:t>
            </a:r>
            <a:r>
              <a:rPr lang="en-US" b="1" dirty="0" err="1"/>
              <a:t>Broniecki</a:t>
            </a:r>
            <a:r>
              <a:rPr lang="en-US" b="1" dirty="0"/>
              <a:t>, and Peter J. Loewen.</a:t>
            </a:r>
            <a:r>
              <a:rPr lang="en-US" dirty="0"/>
              <a:t> “Reassessing the Winner–Loser Gap in Satisfaction with Democracy.” </a:t>
            </a:r>
            <a:r>
              <a:rPr lang="en-US" i="1" dirty="0"/>
              <a:t>PLOS ONE</a:t>
            </a:r>
            <a:r>
              <a:rPr lang="en-US" dirty="0"/>
              <a:t> 19, no. 12 (2024): e0314967. </a:t>
            </a:r>
            <a:r>
              <a:rPr lang="en-US" dirty="0">
                <a:hlinkClick r:id="rId4"/>
              </a:rPr>
              <a:t>https://doi.org/10.1371/journal.pone.0314967</a:t>
            </a:r>
            <a:r>
              <a:rPr lang="en-US" dirty="0"/>
              <a:t>.</a:t>
            </a:r>
          </a:p>
          <a:p>
            <a:endParaRPr lang="en-US" dirty="0"/>
          </a:p>
          <a:p>
            <a:r>
              <a:rPr lang="en-US" b="1" dirty="0"/>
              <a:t>Esaiasson, Peter.</a:t>
            </a:r>
            <a:r>
              <a:rPr lang="en-US" dirty="0"/>
              <a:t> “Electoral Losers Revisited – How Citizens React to Defeat at the Ballot Box.” </a:t>
            </a:r>
            <a:r>
              <a:rPr lang="en-US" i="1" dirty="0"/>
              <a:t>Electoral Studies</a:t>
            </a:r>
            <a:r>
              <a:rPr lang="en-US" dirty="0"/>
              <a:t> 30, no. 1 (2011): 102–113. </a:t>
            </a:r>
            <a:r>
              <a:rPr lang="en-US" dirty="0">
                <a:hlinkClick r:id="rId5"/>
              </a:rPr>
              <a:t>https://doi.org/10.1016/j.electstud.2010.09.009</a:t>
            </a:r>
            <a:r>
              <a:rPr lang="en-US" dirty="0"/>
              <a:t>.</a:t>
            </a:r>
          </a:p>
          <a:p>
            <a:endParaRPr lang="en-US" dirty="0"/>
          </a:p>
        </p:txBody>
      </p:sp>
    </p:spTree>
    <p:extLst>
      <p:ext uri="{BB962C8B-B14F-4D97-AF65-F5344CB8AC3E}">
        <p14:creationId xmlns:p14="http://schemas.microsoft.com/office/powerpoint/2010/main" val="25052039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D71F2-4475-9F74-13FE-373286D7DD81}"/>
            </a:ext>
          </a:extLst>
        </p:cNvPr>
        <p:cNvGrpSpPr/>
        <p:nvPr/>
      </p:nvGrpSpPr>
      <p:grpSpPr>
        <a:xfrm>
          <a:off x="0" y="0"/>
          <a:ext cx="0" cy="0"/>
          <a:chOff x="0" y="0"/>
          <a:chExt cx="0" cy="0"/>
        </a:xfrm>
      </p:grpSpPr>
      <p:sp>
        <p:nvSpPr>
          <p:cNvPr id="10" name="文字方塊 9">
            <a:extLst>
              <a:ext uri="{FF2B5EF4-FFF2-40B4-BE49-F238E27FC236}">
                <a16:creationId xmlns:a16="http://schemas.microsoft.com/office/drawing/2014/main" id="{645FB749-E07D-59A6-2182-601D0C75DD2B}"/>
              </a:ext>
            </a:extLst>
          </p:cNvPr>
          <p:cNvSpPr txBox="1"/>
          <p:nvPr/>
        </p:nvSpPr>
        <p:spPr>
          <a:xfrm>
            <a:off x="8571507" y="387224"/>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 for Conservative</a:t>
            </a:r>
          </a:p>
        </p:txBody>
      </p:sp>
      <p:sp useBgFill="1">
        <p:nvSpPr>
          <p:cNvPr id="11" name="Rectangle 13">
            <a:extLst>
              <a:ext uri="{FF2B5EF4-FFF2-40B4-BE49-F238E27FC236}">
                <a16:creationId xmlns:a16="http://schemas.microsoft.com/office/drawing/2014/main" id="{BDC3EBDB-2E69-2A9B-1A45-D5A32C261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5">
            <a:extLst>
              <a:ext uri="{FF2B5EF4-FFF2-40B4-BE49-F238E27FC236}">
                <a16:creationId xmlns:a16="http://schemas.microsoft.com/office/drawing/2014/main" id="{FC2CCE75-01B3-9125-4814-1BC739BF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A09A9CF0-1B44-1220-4782-D30B882A87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9">
            <a:extLst>
              <a:ext uri="{FF2B5EF4-FFF2-40B4-BE49-F238E27FC236}">
                <a16:creationId xmlns:a16="http://schemas.microsoft.com/office/drawing/2014/main" id="{D192D9FE-28DF-B7AD-5FF5-7D180E279B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1">
            <a:extLst>
              <a:ext uri="{FF2B5EF4-FFF2-40B4-BE49-F238E27FC236}">
                <a16:creationId xmlns:a16="http://schemas.microsoft.com/office/drawing/2014/main" id="{1A250EF9-6898-5639-DDFC-4CD23A2D5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字方塊 2">
            <a:extLst>
              <a:ext uri="{FF2B5EF4-FFF2-40B4-BE49-F238E27FC236}">
                <a16:creationId xmlns:a16="http://schemas.microsoft.com/office/drawing/2014/main" id="{D75FE0F4-BD95-210E-3A29-E02D96C51DB7}"/>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TW" sz="2800" dirty="0">
                <a:solidFill>
                  <a:srgbClr val="FFFFFF"/>
                </a:solidFill>
                <a:latin typeface="+mj-lt"/>
                <a:ea typeface="新細明體"/>
                <a:cs typeface="+mj-cs"/>
              </a:rPr>
              <a:t>Reference</a:t>
            </a:r>
          </a:p>
        </p:txBody>
      </p:sp>
      <p:sp>
        <p:nvSpPr>
          <p:cNvPr id="4" name="TextBox 3">
            <a:extLst>
              <a:ext uri="{FF2B5EF4-FFF2-40B4-BE49-F238E27FC236}">
                <a16:creationId xmlns:a16="http://schemas.microsoft.com/office/drawing/2014/main" id="{C2DFA01D-F915-3B38-FF6A-A7F025E92481}"/>
              </a:ext>
            </a:extLst>
          </p:cNvPr>
          <p:cNvSpPr txBox="1"/>
          <p:nvPr/>
        </p:nvSpPr>
        <p:spPr>
          <a:xfrm>
            <a:off x="324929" y="1830957"/>
            <a:ext cx="1152776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b="1" dirty="0"/>
              <a:t>Farrer, Benjamin, and Joshua N. </a:t>
            </a:r>
            <a:r>
              <a:rPr lang="en-US" b="1" dirty="0" err="1"/>
              <a:t>Zingher</a:t>
            </a:r>
            <a:r>
              <a:rPr lang="en-US" b="1" dirty="0"/>
              <a:t>.</a:t>
            </a:r>
            <a:r>
              <a:rPr lang="en-US" dirty="0"/>
              <a:t> “A Global Analysis of How Losing an Election Affects Voter Satisfaction with Democracy.” </a:t>
            </a:r>
            <a:r>
              <a:rPr lang="en-US" i="1" dirty="0"/>
              <a:t>International Political Science Review</a:t>
            </a:r>
            <a:r>
              <a:rPr lang="en-US" dirty="0"/>
              <a:t> 40, no. 4 (2019): 518–534. </a:t>
            </a:r>
            <a:r>
              <a:rPr lang="en-US" dirty="0">
                <a:hlinkClick r:id="rId2"/>
              </a:rPr>
              <a:t>https://www.jstor.org/stable/10.2307/26956805</a:t>
            </a:r>
            <a:r>
              <a:rPr lang="en-US" dirty="0"/>
              <a:t>.</a:t>
            </a:r>
            <a:endParaRPr lang="en-US"/>
          </a:p>
          <a:p>
            <a:endParaRPr lang="en-US" dirty="0"/>
          </a:p>
          <a:p>
            <a:r>
              <a:rPr lang="en-US" dirty="0"/>
              <a:t> </a:t>
            </a:r>
            <a:r>
              <a:rPr lang="en-US" b="1" dirty="0"/>
              <a:t>Janssen, Lisa.</a:t>
            </a:r>
            <a:r>
              <a:rPr lang="en-US" dirty="0"/>
              <a:t> “Sweet Victory, Bitter Defeat: The Amplifying Effects of Affective and Perceived Ideological Polarization on the Winner–Loser Gap in Political Support.” </a:t>
            </a:r>
            <a:r>
              <a:rPr lang="en-US" i="1" dirty="0"/>
              <a:t>European Journal of Political Research</a:t>
            </a:r>
            <a:r>
              <a:rPr lang="en-US" dirty="0"/>
              <a:t> 63, no. 2 (2024): 455–477. </a:t>
            </a:r>
            <a:r>
              <a:rPr lang="en-US" dirty="0">
                <a:hlinkClick r:id="rId3"/>
              </a:rPr>
              <a:t>https://doi.org/10.1111/1475-6765.12625</a:t>
            </a:r>
            <a:r>
              <a:rPr lang="en-US" dirty="0"/>
              <a:t>.</a:t>
            </a:r>
          </a:p>
          <a:p>
            <a:endParaRPr lang="en-US" dirty="0"/>
          </a:p>
          <a:p>
            <a:r>
              <a:rPr lang="en-US" b="1" dirty="0"/>
              <a:t>Monsiváis-Carrillo, Alejandro.</a:t>
            </a:r>
            <a:r>
              <a:rPr lang="en-US" dirty="0"/>
              <a:t> “Permissive Winners? The Quality of Democracy and the Winner–Loser Gap in the Perception of Freedoms.” </a:t>
            </a:r>
            <a:r>
              <a:rPr lang="en-US" i="1" dirty="0"/>
              <a:t>Political Studies</a:t>
            </a:r>
            <a:r>
              <a:rPr lang="en-US" dirty="0"/>
              <a:t> 70, no. 1 (2022): 173–194.</a:t>
            </a:r>
          </a:p>
          <a:p>
            <a:r>
              <a:rPr lang="en-US" dirty="0"/>
              <a:t> </a:t>
            </a:r>
            <a:r>
              <a:rPr lang="en-US" dirty="0">
                <a:hlinkClick r:id="rId4"/>
              </a:rPr>
              <a:t>https://doi.org/10.1177/0032321720952230</a:t>
            </a:r>
            <a:r>
              <a:rPr lang="en-US" dirty="0"/>
              <a:t>.</a:t>
            </a:r>
          </a:p>
          <a:p>
            <a:endParaRPr lang="en-US" dirty="0"/>
          </a:p>
          <a:p>
            <a:r>
              <a:rPr lang="en-US" b="1" dirty="0"/>
              <a:t>Spina, Nicholas.</a:t>
            </a:r>
            <a:r>
              <a:rPr lang="en-US" dirty="0"/>
              <a:t> “Partisanship and Generalized Trust in Response to the 2016 U.S. Presidential Election.” </a:t>
            </a:r>
            <a:r>
              <a:rPr lang="en-US" i="1" dirty="0"/>
              <a:t>The Social Science Journal</a:t>
            </a:r>
            <a:r>
              <a:rPr lang="en-US" dirty="0"/>
              <a:t> 62, no. 1 (2025): 123–135. https://doi.org/10.1080/03623319.2021.1899361.</a:t>
            </a:r>
          </a:p>
        </p:txBody>
      </p:sp>
    </p:spTree>
    <p:extLst>
      <p:ext uri="{BB962C8B-B14F-4D97-AF65-F5344CB8AC3E}">
        <p14:creationId xmlns:p14="http://schemas.microsoft.com/office/powerpoint/2010/main" val="6368402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C6403-EB14-E684-BC76-09C4724BDC27}"/>
            </a:ext>
          </a:extLst>
        </p:cNvPr>
        <p:cNvGrpSpPr/>
        <p:nvPr/>
      </p:nvGrpSpPr>
      <p:grpSpPr>
        <a:xfrm>
          <a:off x="0" y="0"/>
          <a:ext cx="0" cy="0"/>
          <a:chOff x="0" y="0"/>
          <a:chExt cx="0" cy="0"/>
        </a:xfrm>
      </p:grpSpPr>
      <p:sp>
        <p:nvSpPr>
          <p:cNvPr id="10" name="文字方塊 9">
            <a:extLst>
              <a:ext uri="{FF2B5EF4-FFF2-40B4-BE49-F238E27FC236}">
                <a16:creationId xmlns:a16="http://schemas.microsoft.com/office/drawing/2014/main" id="{21269EC1-52B9-940F-32FE-4F8AED9483D8}"/>
              </a:ext>
            </a:extLst>
          </p:cNvPr>
          <p:cNvSpPr txBox="1"/>
          <p:nvPr/>
        </p:nvSpPr>
        <p:spPr>
          <a:xfrm>
            <a:off x="8571507" y="387224"/>
            <a:ext cx="3291839" cy="830453"/>
          </a:xfrm>
          <a:prstGeom prst="rect">
            <a:avLst/>
          </a:prstGeom>
        </p:spPr>
        <p:txBody>
          <a:bodyPr vert="horz" lIns="91440" tIns="45720" rIns="91440" bIns="45720" rtlCol="0" anchor="ctr">
            <a:normAutofit/>
          </a:bodyPr>
          <a:lstStyle/>
          <a:p>
            <a:pPr>
              <a:lnSpc>
                <a:spcPct val="90000"/>
              </a:lnSpc>
              <a:spcBef>
                <a:spcPts val="1000"/>
              </a:spcBef>
            </a:pPr>
            <a:r>
              <a:rPr lang="en-US" altLang="zh-TW" sz="2000">
                <a:solidFill>
                  <a:srgbClr val="FFFFFF"/>
                </a:solidFill>
              </a:rPr>
              <a:t>DDML Model for Conservative</a:t>
            </a:r>
          </a:p>
        </p:txBody>
      </p:sp>
      <p:sp useBgFill="1">
        <p:nvSpPr>
          <p:cNvPr id="11" name="Rectangle 13">
            <a:extLst>
              <a:ext uri="{FF2B5EF4-FFF2-40B4-BE49-F238E27FC236}">
                <a16:creationId xmlns:a16="http://schemas.microsoft.com/office/drawing/2014/main" id="{F525DAEC-8296-9333-3B4C-0F7520580F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5">
            <a:extLst>
              <a:ext uri="{FF2B5EF4-FFF2-40B4-BE49-F238E27FC236}">
                <a16:creationId xmlns:a16="http://schemas.microsoft.com/office/drawing/2014/main" id="{E27757DA-BFEE-FC4B-72D9-4521300B9A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506EE32F-0F7C-5BC2-275D-59B63280B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9">
            <a:extLst>
              <a:ext uri="{FF2B5EF4-FFF2-40B4-BE49-F238E27FC236}">
                <a16:creationId xmlns:a16="http://schemas.microsoft.com/office/drawing/2014/main" id="{539D9DB4-8F66-6998-0B79-0F12C9454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1">
            <a:extLst>
              <a:ext uri="{FF2B5EF4-FFF2-40B4-BE49-F238E27FC236}">
                <a16:creationId xmlns:a16="http://schemas.microsoft.com/office/drawing/2014/main" id="{4491A312-DAD6-9511-F52B-656EFD56D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字方塊 2">
            <a:extLst>
              <a:ext uri="{FF2B5EF4-FFF2-40B4-BE49-F238E27FC236}">
                <a16:creationId xmlns:a16="http://schemas.microsoft.com/office/drawing/2014/main" id="{158D18F8-E5C1-D4F7-CDB4-A3A0015198D7}"/>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TW" sz="2800" dirty="0">
                <a:solidFill>
                  <a:srgbClr val="FFFFFF"/>
                </a:solidFill>
                <a:latin typeface="+mj-lt"/>
                <a:ea typeface="新細明體"/>
                <a:cs typeface="+mj-cs"/>
              </a:rPr>
              <a:t>Reference</a:t>
            </a:r>
          </a:p>
        </p:txBody>
      </p:sp>
      <p:sp>
        <p:nvSpPr>
          <p:cNvPr id="4" name="TextBox 3">
            <a:extLst>
              <a:ext uri="{FF2B5EF4-FFF2-40B4-BE49-F238E27FC236}">
                <a16:creationId xmlns:a16="http://schemas.microsoft.com/office/drawing/2014/main" id="{BC01BE93-1F26-3891-894C-C46F0F016DA5}"/>
              </a:ext>
            </a:extLst>
          </p:cNvPr>
          <p:cNvSpPr txBox="1"/>
          <p:nvPr/>
        </p:nvSpPr>
        <p:spPr>
          <a:xfrm>
            <a:off x="324929" y="1830957"/>
            <a:ext cx="1152776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Burnand, Hugo. “King Charles and Queen Camilla Pose for Coronation Portrait.” </a:t>
            </a:r>
            <a:r>
              <a:rPr lang="en-US" i="1" dirty="0">
                <a:ea typeface="+mn-lt"/>
                <a:cs typeface="+mn-lt"/>
              </a:rPr>
              <a:t>The New York Times</a:t>
            </a:r>
            <a:r>
              <a:rPr lang="en-US" dirty="0">
                <a:ea typeface="+mn-lt"/>
                <a:cs typeface="+mn-lt"/>
              </a:rPr>
              <a:t>, May 8, 2023. </a:t>
            </a:r>
            <a:r>
              <a:rPr lang="en-US" dirty="0">
                <a:ea typeface="+mn-lt"/>
                <a:cs typeface="+mn-lt"/>
                <a:hlinkClick r:id="rId2"/>
              </a:rPr>
              <a:t>https://www.nytimes.com/2023/05/08/arts/design/king-charles-coronation-portrait-hugo-burnand.html</a:t>
            </a:r>
            <a:r>
              <a:rPr lang="en-US" dirty="0">
                <a:ea typeface="+mn-lt"/>
                <a:cs typeface="+mn-lt"/>
              </a:rPr>
              <a:t>.</a:t>
            </a:r>
          </a:p>
          <a:p>
            <a:endParaRPr lang="en-US"/>
          </a:p>
          <a:p>
            <a:r>
              <a:rPr lang="en-US" dirty="0">
                <a:ea typeface="+mn-lt"/>
                <a:cs typeface="+mn-lt"/>
              </a:rPr>
              <a:t>Fournier, Philippe J. "Canada Polls." </a:t>
            </a:r>
            <a:r>
              <a:rPr lang="en-US" i="1" dirty="0">
                <a:ea typeface="+mn-lt"/>
                <a:cs typeface="+mn-lt"/>
              </a:rPr>
              <a:t>338Canada</a:t>
            </a:r>
            <a:r>
              <a:rPr lang="en-US" dirty="0">
                <a:ea typeface="+mn-lt"/>
                <a:cs typeface="+mn-lt"/>
              </a:rPr>
              <a:t>. Accessed March 31, 2025. </a:t>
            </a:r>
            <a:r>
              <a:rPr lang="en-US" dirty="0">
                <a:ea typeface="+mn-lt"/>
                <a:cs typeface="+mn-lt"/>
                <a:hlinkClick r:id="rId3"/>
              </a:rPr>
              <a:t>https://338canada.com/polls.htm</a:t>
            </a:r>
            <a:r>
              <a:rPr lang="en-US" dirty="0">
                <a:ea typeface="+mn-lt"/>
                <a:cs typeface="+mn-lt"/>
              </a:rPr>
              <a:t>.</a:t>
            </a:r>
          </a:p>
          <a:p>
            <a:endParaRPr lang="en-US" dirty="0">
              <a:ea typeface="+mn-lt"/>
              <a:cs typeface="+mn-lt"/>
            </a:endParaRPr>
          </a:p>
          <a:p>
            <a:r>
              <a:rPr lang="en-US" dirty="0">
                <a:ea typeface="+mn-lt"/>
                <a:cs typeface="+mn-lt"/>
              </a:rPr>
              <a:t>Elections Canada. "Map of Official Results for the 44th General Election (2021)." Accessed March 31, 2025. </a:t>
            </a:r>
            <a:r>
              <a:rPr lang="en-US" dirty="0">
                <a:ea typeface="+mn-lt"/>
                <a:cs typeface="+mn-lt"/>
                <a:hlinkClick r:id="rId4"/>
              </a:rPr>
              <a:t>https://www.elections.ca/res/cir/maps2/map.asp?map=ERMap_44&amp;lang=e</a:t>
            </a:r>
            <a:r>
              <a:rPr lang="en-US" dirty="0">
                <a:ea typeface="+mn-lt"/>
                <a:cs typeface="+mn-lt"/>
              </a:rPr>
              <a:t>. </a:t>
            </a:r>
            <a:endParaRPr lang="en-US" dirty="0"/>
          </a:p>
          <a:p>
            <a:endParaRPr lang="en-US" dirty="0">
              <a:ea typeface="+mn-lt"/>
              <a:cs typeface="+mn-lt"/>
            </a:endParaRPr>
          </a:p>
          <a:p>
            <a:r>
              <a:rPr lang="en-US" dirty="0">
                <a:ea typeface="+mn-lt"/>
                <a:cs typeface="+mn-lt"/>
              </a:rPr>
              <a:t>Taddonio, Patrice. "Jan. 6, Three Years Later: 10 Documentaries to Watch." </a:t>
            </a:r>
            <a:r>
              <a:rPr lang="en-US" i="1" dirty="0">
                <a:ea typeface="+mn-lt"/>
                <a:cs typeface="+mn-lt"/>
              </a:rPr>
              <a:t>Frontline</a:t>
            </a:r>
            <a:r>
              <a:rPr lang="en-US" dirty="0">
                <a:ea typeface="+mn-lt"/>
                <a:cs typeface="+mn-lt"/>
              </a:rPr>
              <a:t>, January 5, 2024. </a:t>
            </a:r>
            <a:r>
              <a:rPr lang="en-US" dirty="0">
                <a:ea typeface="+mn-lt"/>
                <a:cs typeface="+mn-lt"/>
                <a:hlinkClick r:id="rId5"/>
              </a:rPr>
              <a:t>https://www.pbs.org/wgbh/frontline/article/january-6-insurrection-capitol-attack-documentaries-streaming/</a:t>
            </a:r>
            <a:endParaRPr lang="en-US"/>
          </a:p>
          <a:p>
            <a:endParaRPr lang="en-US"/>
          </a:p>
          <a:p>
            <a:r>
              <a:rPr lang="en-US" dirty="0">
                <a:ea typeface="+mn-lt"/>
                <a:cs typeface="+mn-lt"/>
              </a:rPr>
              <a:t>Almond, Kyle. "How Photographers Captured the Trump Assassination Attempt." </a:t>
            </a:r>
            <a:r>
              <a:rPr lang="en-US" i="1" dirty="0">
                <a:ea typeface="+mn-lt"/>
                <a:cs typeface="+mn-lt"/>
              </a:rPr>
              <a:t>CNN</a:t>
            </a:r>
            <a:r>
              <a:rPr lang="en-US" dirty="0">
                <a:ea typeface="+mn-lt"/>
                <a:cs typeface="+mn-lt"/>
              </a:rPr>
              <a:t>, July 15, 2024. </a:t>
            </a:r>
            <a:r>
              <a:rPr lang="en-US" dirty="0">
                <a:ea typeface="+mn-lt"/>
                <a:cs typeface="+mn-lt"/>
                <a:hlinkClick r:id="rId6"/>
              </a:rPr>
              <a:t>https://www.cnn.com/interactive/2024/07/politics/photographers-trump-shooting-cnnphotos/</a:t>
            </a:r>
            <a:r>
              <a:rPr lang="en-US" dirty="0">
                <a:ea typeface="+mn-lt"/>
                <a:cs typeface="+mn-lt"/>
              </a:rPr>
              <a:t>. </a:t>
            </a:r>
            <a:endParaRPr lang="en-US" dirty="0"/>
          </a:p>
          <a:p>
            <a:endParaRPr lang="en-US" dirty="0"/>
          </a:p>
        </p:txBody>
      </p:sp>
    </p:spTree>
    <p:extLst>
      <p:ext uri="{BB962C8B-B14F-4D97-AF65-F5344CB8AC3E}">
        <p14:creationId xmlns:p14="http://schemas.microsoft.com/office/powerpoint/2010/main" val="22228920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4CE67-60B1-B9A6-8094-FACD17BF9A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CC31BB-CCF2-1C3B-6DBA-181844AE2AA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30991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页脚占位符 4">
            <a:extLst>
              <a:ext uri="{FF2B5EF4-FFF2-40B4-BE49-F238E27FC236}">
                <a16:creationId xmlns:a16="http://schemas.microsoft.com/office/drawing/2014/main" id="{DEF3A92B-C58A-A5A2-95A2-8444769F96B2}"/>
              </a:ext>
            </a:extLst>
          </p:cNvPr>
          <p:cNvSpPr>
            <a:spLocks noGrp="1"/>
          </p:cNvSpPr>
          <p:nvPr>
            <p:ph type="ftr" sz="quarter" idx="11"/>
          </p:nvPr>
        </p:nvSpPr>
        <p:spPr>
          <a:xfrm rot="5400000">
            <a:off x="-1828800" y="2002536"/>
            <a:ext cx="4114800" cy="365125"/>
          </a:xfrm>
        </p:spPr>
        <p:txBody>
          <a:bodyPr vert="horz" lIns="91440" tIns="45720" rIns="91440" bIns="45720" rtlCol="0" anchor="ctr">
            <a:normAutofit/>
          </a:bodyPr>
          <a:lstStyle/>
          <a:p>
            <a:pPr algn="l"/>
            <a:endParaRPr lang="en-US" sz="1100" kern="1200">
              <a:solidFill>
                <a:srgbClr val="FFFFFF"/>
              </a:solidFill>
              <a:latin typeface="+mn-lt"/>
              <a:ea typeface="+mn-ea"/>
              <a:cs typeface="+mn-cs"/>
            </a:endParaRPr>
          </a:p>
        </p:txBody>
      </p:sp>
      <p:pic>
        <p:nvPicPr>
          <p:cNvPr id="7" name="图片 6" descr="背景图案&#10;&#10;AI 生成的内容可能不正确。">
            <a:extLst>
              <a:ext uri="{FF2B5EF4-FFF2-40B4-BE49-F238E27FC236}">
                <a16:creationId xmlns:a16="http://schemas.microsoft.com/office/drawing/2014/main" id="{CC257FC6-FCDC-1128-21A0-5333A4850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864" y="457200"/>
            <a:ext cx="8904271" cy="5943600"/>
          </a:xfrm>
          <a:prstGeom prst="rect">
            <a:avLst/>
          </a:prstGeom>
        </p:spPr>
      </p:pic>
      <p:sp>
        <p:nvSpPr>
          <p:cNvPr id="4" name="日期占位符 3">
            <a:extLst>
              <a:ext uri="{FF2B5EF4-FFF2-40B4-BE49-F238E27FC236}">
                <a16:creationId xmlns:a16="http://schemas.microsoft.com/office/drawing/2014/main" id="{B80A9BB4-4DB5-6AB9-6B9B-922BCA779526}"/>
              </a:ext>
            </a:extLst>
          </p:cNvPr>
          <p:cNvSpPr>
            <a:spLocks noGrp="1"/>
          </p:cNvSpPr>
          <p:nvPr>
            <p:ph type="dt" sz="half" idx="10"/>
          </p:nvPr>
        </p:nvSpPr>
        <p:spPr>
          <a:xfrm>
            <a:off x="8991600" y="6455664"/>
            <a:ext cx="2743200" cy="365125"/>
          </a:xfrm>
        </p:spPr>
        <p:txBody>
          <a:bodyPr vert="horz" lIns="91440" tIns="45720" rIns="91440" bIns="45720" rtlCol="0" anchor="ctr">
            <a:normAutofit/>
          </a:bodyPr>
          <a:lstStyle/>
          <a:p>
            <a:pPr algn="r">
              <a:spcAft>
                <a:spcPts val="600"/>
              </a:spcAft>
            </a:pPr>
            <a:fld id="{BDFAC58C-52BF-484F-A0B8-98DFBD631AA9}" type="datetime1">
              <a:rPr lang="en-US" altLang="zh-CN" sz="1100">
                <a:solidFill>
                  <a:srgbClr val="FFFFFF"/>
                </a:solidFill>
              </a:rPr>
              <a:pPr algn="r">
                <a:spcAft>
                  <a:spcPts val="600"/>
                </a:spcAft>
              </a:pPr>
              <a:t>3/31/25</a:t>
            </a:fld>
            <a:endParaRPr lang="en-US" sz="1100">
              <a:solidFill>
                <a:srgbClr val="FFFFFF"/>
              </a:solidFill>
            </a:endParaRPr>
          </a:p>
        </p:txBody>
      </p:sp>
      <p:sp>
        <p:nvSpPr>
          <p:cNvPr id="6" name="灯片编号占位符 5">
            <a:extLst>
              <a:ext uri="{FF2B5EF4-FFF2-40B4-BE49-F238E27FC236}">
                <a16:creationId xmlns:a16="http://schemas.microsoft.com/office/drawing/2014/main" id="{229A02B6-02D7-E47A-D6FD-4E4419A76837}"/>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94917615-2DB4-4DAA-9DE3-B2B689A846E0}" type="slidenum">
              <a:rPr lang="en-US" sz="1100">
                <a:solidFill>
                  <a:srgbClr val="FFFFFF"/>
                </a:solidFill>
              </a:rPr>
              <a:pPr>
                <a:spcAft>
                  <a:spcPts val="600"/>
                </a:spcAft>
              </a:pPr>
              <a:t>7</a:t>
            </a:fld>
            <a:endParaRPr lang="en-US" sz="1100">
              <a:solidFill>
                <a:srgbClr val="FFFFFF"/>
              </a:solidFill>
            </a:endParaRPr>
          </a:p>
        </p:txBody>
      </p:sp>
    </p:spTree>
    <p:extLst>
      <p:ext uri="{BB962C8B-B14F-4D97-AF65-F5344CB8AC3E}">
        <p14:creationId xmlns:p14="http://schemas.microsoft.com/office/powerpoint/2010/main" val="1039998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57172A2-41E7-BA34-CE00-AA52E25857CF}"/>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页脚占位符 4">
            <a:extLst>
              <a:ext uri="{FF2B5EF4-FFF2-40B4-BE49-F238E27FC236}">
                <a16:creationId xmlns:a16="http://schemas.microsoft.com/office/drawing/2014/main" id="{C6EA35B1-7DA3-FC6F-4D7E-F4734F55E581}"/>
              </a:ext>
            </a:extLst>
          </p:cNvPr>
          <p:cNvSpPr>
            <a:spLocks noGrp="1"/>
          </p:cNvSpPr>
          <p:nvPr>
            <p:ph type="ftr" sz="quarter" idx="11"/>
          </p:nvPr>
        </p:nvSpPr>
        <p:spPr>
          <a:xfrm rot="5400000">
            <a:off x="-1828800" y="2002536"/>
            <a:ext cx="4114800" cy="365125"/>
          </a:xfrm>
        </p:spPr>
        <p:txBody>
          <a:bodyPr vert="horz" lIns="91440" tIns="45720" rIns="91440" bIns="45720" rtlCol="0" anchor="ctr">
            <a:normAutofit/>
          </a:bodyPr>
          <a:lstStyle/>
          <a:p>
            <a:pPr algn="l"/>
            <a:endParaRPr lang="en-US" sz="1100" kern="1200">
              <a:solidFill>
                <a:srgbClr val="FFFFFF"/>
              </a:solidFill>
              <a:latin typeface="+mn-lt"/>
              <a:ea typeface="+mn-ea"/>
              <a:cs typeface="+mn-cs"/>
            </a:endParaRPr>
          </a:p>
        </p:txBody>
      </p:sp>
      <p:pic>
        <p:nvPicPr>
          <p:cNvPr id="8" name="图片 7" descr="背景图案&#10;&#10;AI 生成的内容可能不正确。">
            <a:extLst>
              <a:ext uri="{FF2B5EF4-FFF2-40B4-BE49-F238E27FC236}">
                <a16:creationId xmlns:a16="http://schemas.microsoft.com/office/drawing/2014/main" id="{E8281645-79B0-2A2F-884F-4B81208E26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7128" y="457200"/>
            <a:ext cx="8937744" cy="5943600"/>
          </a:xfrm>
          <a:prstGeom prst="rect">
            <a:avLst/>
          </a:prstGeom>
        </p:spPr>
      </p:pic>
      <p:sp>
        <p:nvSpPr>
          <p:cNvPr id="4" name="日期占位符 3">
            <a:extLst>
              <a:ext uri="{FF2B5EF4-FFF2-40B4-BE49-F238E27FC236}">
                <a16:creationId xmlns:a16="http://schemas.microsoft.com/office/drawing/2014/main" id="{A1027B51-FB36-6AA5-97A9-5A1FBCAEB93E}"/>
              </a:ext>
            </a:extLst>
          </p:cNvPr>
          <p:cNvSpPr>
            <a:spLocks noGrp="1"/>
          </p:cNvSpPr>
          <p:nvPr>
            <p:ph type="dt" sz="half" idx="10"/>
          </p:nvPr>
        </p:nvSpPr>
        <p:spPr>
          <a:xfrm>
            <a:off x="8991600" y="6455664"/>
            <a:ext cx="2743200" cy="365125"/>
          </a:xfrm>
        </p:spPr>
        <p:txBody>
          <a:bodyPr vert="horz" lIns="91440" tIns="45720" rIns="91440" bIns="45720" rtlCol="0" anchor="ctr">
            <a:normAutofit/>
          </a:bodyPr>
          <a:lstStyle/>
          <a:p>
            <a:pPr algn="r">
              <a:spcAft>
                <a:spcPts val="600"/>
              </a:spcAft>
            </a:pPr>
            <a:fld id="{BDFAC58C-52BF-484F-A0B8-98DFBD631AA9}" type="datetime1">
              <a:rPr lang="en-US" altLang="zh-CN" sz="1100">
                <a:solidFill>
                  <a:srgbClr val="FFFFFF"/>
                </a:solidFill>
              </a:rPr>
              <a:pPr algn="r">
                <a:spcAft>
                  <a:spcPts val="600"/>
                </a:spcAft>
              </a:pPr>
              <a:t>3/31/25</a:t>
            </a:fld>
            <a:endParaRPr lang="en-US" sz="1100">
              <a:solidFill>
                <a:srgbClr val="FFFFFF"/>
              </a:solidFill>
            </a:endParaRPr>
          </a:p>
        </p:txBody>
      </p:sp>
      <p:sp>
        <p:nvSpPr>
          <p:cNvPr id="6" name="灯片编号占位符 5">
            <a:extLst>
              <a:ext uri="{FF2B5EF4-FFF2-40B4-BE49-F238E27FC236}">
                <a16:creationId xmlns:a16="http://schemas.microsoft.com/office/drawing/2014/main" id="{0E08FB18-CF98-305C-6823-258CCE4AE56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94917615-2DB4-4DAA-9DE3-B2B689A846E0}" type="slidenum">
              <a:rPr lang="en-US" sz="1100">
                <a:solidFill>
                  <a:srgbClr val="FFFFFF"/>
                </a:solidFill>
              </a:rPr>
              <a:pPr>
                <a:spcAft>
                  <a:spcPts val="600"/>
                </a:spcAft>
              </a:pPr>
              <a:t>8</a:t>
            </a:fld>
            <a:endParaRPr lang="en-US" sz="1100">
              <a:solidFill>
                <a:srgbClr val="FFFFFF"/>
              </a:solidFill>
            </a:endParaRPr>
          </a:p>
        </p:txBody>
      </p:sp>
    </p:spTree>
    <p:extLst>
      <p:ext uri="{BB962C8B-B14F-4D97-AF65-F5344CB8AC3E}">
        <p14:creationId xmlns:p14="http://schemas.microsoft.com/office/powerpoint/2010/main" val="538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00C0B5-6337-48E0-E7F6-94723D66847A}"/>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页脚占位符 4">
            <a:extLst>
              <a:ext uri="{FF2B5EF4-FFF2-40B4-BE49-F238E27FC236}">
                <a16:creationId xmlns:a16="http://schemas.microsoft.com/office/drawing/2014/main" id="{CAC6D915-5187-A61B-F42D-F7103FB87C20}"/>
              </a:ext>
            </a:extLst>
          </p:cNvPr>
          <p:cNvSpPr>
            <a:spLocks noGrp="1"/>
          </p:cNvSpPr>
          <p:nvPr>
            <p:ph type="ftr" sz="quarter" idx="11"/>
          </p:nvPr>
        </p:nvSpPr>
        <p:spPr>
          <a:xfrm rot="5400000">
            <a:off x="-1828800" y="2002536"/>
            <a:ext cx="4114800" cy="365125"/>
          </a:xfrm>
        </p:spPr>
        <p:txBody>
          <a:bodyPr vert="horz" lIns="91440" tIns="45720" rIns="91440" bIns="45720" rtlCol="0" anchor="ctr">
            <a:normAutofit/>
          </a:bodyPr>
          <a:lstStyle/>
          <a:p>
            <a:pPr algn="l"/>
            <a:endParaRPr lang="en-US" sz="1100" kern="1200">
              <a:solidFill>
                <a:srgbClr val="FFFFFF"/>
              </a:solidFill>
              <a:latin typeface="+mn-lt"/>
              <a:ea typeface="+mn-ea"/>
              <a:cs typeface="+mn-cs"/>
            </a:endParaRPr>
          </a:p>
        </p:txBody>
      </p:sp>
      <p:pic>
        <p:nvPicPr>
          <p:cNvPr id="7" name="图片 6" descr="背景图案&#10;&#10;AI 生成的内容可能不正确。">
            <a:extLst>
              <a:ext uri="{FF2B5EF4-FFF2-40B4-BE49-F238E27FC236}">
                <a16:creationId xmlns:a16="http://schemas.microsoft.com/office/drawing/2014/main" id="{E94437DC-BD1B-74B1-72CC-31E6C7E09A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864" y="457200"/>
            <a:ext cx="8904271" cy="5943600"/>
          </a:xfrm>
          <a:prstGeom prst="rect">
            <a:avLst/>
          </a:prstGeom>
        </p:spPr>
      </p:pic>
      <p:sp>
        <p:nvSpPr>
          <p:cNvPr id="4" name="日期占位符 3">
            <a:extLst>
              <a:ext uri="{FF2B5EF4-FFF2-40B4-BE49-F238E27FC236}">
                <a16:creationId xmlns:a16="http://schemas.microsoft.com/office/drawing/2014/main" id="{9134EC1A-7E67-312D-4DFB-2D4412E39BA2}"/>
              </a:ext>
            </a:extLst>
          </p:cNvPr>
          <p:cNvSpPr>
            <a:spLocks noGrp="1"/>
          </p:cNvSpPr>
          <p:nvPr>
            <p:ph type="dt" sz="half" idx="10"/>
          </p:nvPr>
        </p:nvSpPr>
        <p:spPr>
          <a:xfrm>
            <a:off x="8991600" y="6455664"/>
            <a:ext cx="2743200" cy="365125"/>
          </a:xfrm>
        </p:spPr>
        <p:txBody>
          <a:bodyPr vert="horz" lIns="91440" tIns="45720" rIns="91440" bIns="45720" rtlCol="0" anchor="ctr">
            <a:normAutofit/>
          </a:bodyPr>
          <a:lstStyle/>
          <a:p>
            <a:pPr algn="r">
              <a:spcAft>
                <a:spcPts val="600"/>
              </a:spcAft>
            </a:pPr>
            <a:fld id="{BDFAC58C-52BF-484F-A0B8-98DFBD631AA9}" type="datetime1">
              <a:rPr lang="en-US" altLang="zh-CN" sz="1100">
                <a:solidFill>
                  <a:srgbClr val="FFFFFF"/>
                </a:solidFill>
              </a:rPr>
              <a:pPr algn="r">
                <a:spcAft>
                  <a:spcPts val="600"/>
                </a:spcAft>
              </a:pPr>
              <a:t>3/31/25</a:t>
            </a:fld>
            <a:endParaRPr lang="en-US" sz="1100">
              <a:solidFill>
                <a:srgbClr val="FFFFFF"/>
              </a:solidFill>
            </a:endParaRPr>
          </a:p>
        </p:txBody>
      </p:sp>
      <p:sp>
        <p:nvSpPr>
          <p:cNvPr id="6" name="灯片编号占位符 5">
            <a:extLst>
              <a:ext uri="{FF2B5EF4-FFF2-40B4-BE49-F238E27FC236}">
                <a16:creationId xmlns:a16="http://schemas.microsoft.com/office/drawing/2014/main" id="{45AC4CF0-D0F4-7804-B214-7F071953723F}"/>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94917615-2DB4-4DAA-9DE3-B2B689A846E0}" type="slidenum">
              <a:rPr lang="en-US" sz="1100">
                <a:solidFill>
                  <a:srgbClr val="FFFFFF"/>
                </a:solidFill>
              </a:rPr>
              <a:pPr>
                <a:spcAft>
                  <a:spcPts val="600"/>
                </a:spcAft>
              </a:pPr>
              <a:t>9</a:t>
            </a:fld>
            <a:endParaRPr lang="en-US" sz="1100">
              <a:solidFill>
                <a:srgbClr val="FFFFFF"/>
              </a:solidFill>
            </a:endParaRPr>
          </a:p>
        </p:txBody>
      </p:sp>
    </p:spTree>
    <p:extLst>
      <p:ext uri="{BB962C8B-B14F-4D97-AF65-F5344CB8AC3E}">
        <p14:creationId xmlns:p14="http://schemas.microsoft.com/office/powerpoint/2010/main" val="359777435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3754</Words>
  <Application>Microsoft Macintosh PowerPoint</Application>
  <PresentationFormat>宽屏</PresentationFormat>
  <Paragraphs>893</Paragraphs>
  <Slides>64</Slides>
  <Notes>34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64</vt:i4>
      </vt:variant>
    </vt:vector>
  </HeadingPairs>
  <TitlesOfParts>
    <vt:vector size="76" baseType="lpstr">
      <vt:lpstr>-webkit-standard</vt:lpstr>
      <vt:lpstr>等线</vt:lpstr>
      <vt:lpstr>新細明體</vt:lpstr>
      <vt:lpstr>Aptos</vt:lpstr>
      <vt:lpstr>Aptos Display</vt:lpstr>
      <vt:lpstr>Arial</vt:lpstr>
      <vt:lpstr>Calibri</vt:lpstr>
      <vt:lpstr>Courier New</vt:lpstr>
      <vt:lpstr>Helvetica</vt:lpstr>
      <vt:lpstr>Lucida Console</vt:lpstr>
      <vt:lpstr>Times New Roman</vt:lpstr>
      <vt:lpstr>Office 佈景主題</vt:lpstr>
      <vt:lpstr>Winner-loser gap in 2021 Canadian federal election ​ </vt:lpstr>
      <vt:lpstr>King-in-Parliament</vt:lpstr>
      <vt:lpstr>How to overthrow Canadian government?</vt:lpstr>
      <vt:lpstr>2021 federal election</vt:lpstr>
      <vt:lpstr>PowerPoint 演示文稿</vt:lpstr>
      <vt:lpstr>PowerPoint 演示文稿</vt:lpstr>
      <vt:lpstr>PowerPoint 演示文稿</vt:lpstr>
      <vt:lpstr>PowerPoint 演示文稿</vt:lpstr>
      <vt:lpstr>PowerPoint 演示文稿</vt:lpstr>
      <vt:lpstr>Question</vt:lpstr>
      <vt:lpstr>Winner-loser gap or legitimacy gap</vt:lpstr>
      <vt:lpstr>Legitimacy Gap (What caused it?)</vt:lpstr>
      <vt:lpstr>It affects democratic stability and trust in institutions. </vt:lpstr>
      <vt:lpstr>It increase political polarization and social division  </vt:lpstr>
      <vt:lpstr>What make our study difference?</vt:lpstr>
      <vt:lpstr>What do we expect to see?  (kind of literally review) </vt:lpstr>
      <vt:lpstr>Data Distribution</vt:lpstr>
      <vt:lpstr>PowerPoint 演示文稿</vt:lpstr>
      <vt:lpstr>Data distraction </vt:lpstr>
      <vt:lpstr>Methodology</vt:lpstr>
      <vt:lpstr>DDML-LASSO</vt:lpstr>
      <vt:lpstr>PowerPoint 演示文稿</vt:lpstr>
      <vt:lpstr>PowerPoint 演示文稿</vt:lpstr>
      <vt:lpstr>PowerPoint 演示文稿</vt:lpstr>
      <vt:lpstr>PowerPoint 演示文稿</vt:lpstr>
      <vt:lpstr>DDML-LASSO</vt:lpstr>
      <vt:lpstr>PowerPoint 演示文稿</vt:lpstr>
      <vt:lpstr>DDML-LASSO</vt:lpstr>
      <vt:lpstr>PowerPoint 演示文稿</vt:lpstr>
      <vt:lpstr>DDML-LASSO</vt:lpstr>
      <vt:lpstr>PowerPoint 演示文稿</vt:lpstr>
      <vt:lpstr>PowerPoint 演示文稿</vt:lpstr>
      <vt:lpstr>PowerPoint 演示文稿</vt:lpstr>
      <vt:lpstr>PowerPoint 演示文稿</vt:lpstr>
      <vt:lpstr>PowerPoint 演示文稿</vt:lpstr>
      <vt:lpstr>DDML-LASSO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 CHUAN YU</dc:creator>
  <cp:lastModifiedBy>Tie Ma</cp:lastModifiedBy>
  <cp:revision>132</cp:revision>
  <dcterms:created xsi:type="dcterms:W3CDTF">2025-03-24T04:35:18Z</dcterms:created>
  <dcterms:modified xsi:type="dcterms:W3CDTF">2025-03-31T18:39:09Z</dcterms:modified>
</cp:coreProperties>
</file>